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4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535C872-3FE4-4C63-9667-9080A5700B5E}" type="datetimeFigureOut">
              <a:rPr lang="en-AU" smtClean="0"/>
              <a:t>18/02/2022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6C38ED0-4091-4360-8C80-79DA67E022B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4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DB9418-1DAB-44E9-A0BB-523018093EB4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186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9546-923E-4E06-97DA-9020E369D4A9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B240-CAE8-479A-8716-3A3F66106A9E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FC35-0E0D-4F12-A7FF-9C65414EDDDE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6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9DFBFB-6716-4D01-B841-87B3EA560B78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094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8BEF-0D0B-43C3-AC3A-4E0EC4321F07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A24-C616-408A-8EAA-B6343308C22F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6A70-AAAE-449A-B11F-4494312534F9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4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4A8B-3B77-422F-AC44-68347160E6DF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0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95D24-3CDF-4B15-9566-E1AB94F2AF79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7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33FCE5-D5FE-488B-9BB6-AD7A40AF27B6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3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AB6453-9380-42CF-8705-C9EB61368E53}" type="datetime1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921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CC639-12B3-4C06-9640-ECFE977D7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EFE01-1C4C-4A59-AC04-62CB14F03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614" y="668329"/>
            <a:ext cx="4505896" cy="228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Port Infrastructure / ACCESS FEES &amp; VBS Fee increases</a:t>
            </a:r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E7B32-7FDA-48B0-9A2A-5CFCAA639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14" y="3106560"/>
            <a:ext cx="3503122" cy="1244361"/>
          </a:xfrm>
        </p:spPr>
        <p:txBody>
          <a:bodyPr>
            <a:noAutofit/>
          </a:bodyPr>
          <a:lstStyle/>
          <a:p>
            <a:pPr algn="l"/>
            <a:r>
              <a:rPr lang="en-US" sz="2000" b="1" i="1" dirty="0">
                <a:solidFill>
                  <a:schemeClr val="bg1"/>
                </a:solidFill>
              </a:rPr>
              <a:t>How do NSW consumers continue to pay for these excessive increases?</a:t>
            </a:r>
            <a:endParaRPr lang="en-AU" sz="2000" b="1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A3F5A-0E02-49F4-9CDD-0A2C1A7F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96D-A869-44E6-8AB9-4C136692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970316" cy="1485900"/>
          </a:xfrm>
        </p:spPr>
        <p:txBody>
          <a:bodyPr>
            <a:normAutofit/>
          </a:bodyPr>
          <a:lstStyle/>
          <a:p>
            <a:r>
              <a:rPr lang="en-US" sz="3200" b="1" i="1" dirty="0"/>
              <a:t>Port Infrastructure/Access fees are sky rocketing</a:t>
            </a:r>
            <a:br>
              <a:rPr lang="en-US" sz="3200" b="1" i="1" dirty="0"/>
            </a:br>
            <a:r>
              <a:rPr lang="en-US" sz="2000" b="1" i="1" dirty="0">
                <a:solidFill>
                  <a:srgbClr val="002060"/>
                </a:solidFill>
              </a:rPr>
              <a:t>Since inception in 2017, DPW Infrastructure/Access Import fee has increased 430%, Patricks Infrastructure/Access Import fee by 350% and Hutchison Infrastructure/Access fee by 750% and have not seen any productivity gains</a:t>
            </a:r>
            <a:endParaRPr lang="en-AU" sz="2000" b="1" i="1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B65F7584-4E58-4CE2-AFCF-07D56AE32F0D}"/>
              </a:ext>
            </a:extLst>
          </p:cNvPr>
          <p:cNvSpPr/>
          <p:nvPr/>
        </p:nvSpPr>
        <p:spPr>
          <a:xfrm>
            <a:off x="1626544" y="1975607"/>
            <a:ext cx="2759979" cy="4832059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 WORLD </a:t>
            </a:r>
          </a:p>
          <a:p>
            <a:pPr algn="ctr"/>
            <a:r>
              <a:rPr lang="en-US" dirty="0"/>
              <a:t>INFRA-STRUCTURE / ACCESS Import Fee</a:t>
            </a:r>
          </a:p>
          <a:p>
            <a:pPr algn="ctr"/>
            <a:r>
              <a:rPr lang="en-US" dirty="0"/>
              <a:t> 430% Increase from Inception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$21.16 to $112.10</a:t>
            </a:r>
            <a:endParaRPr lang="en-AU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35FD262-1051-45A7-9E65-90CD8B106ACA}"/>
              </a:ext>
            </a:extLst>
          </p:cNvPr>
          <p:cNvSpPr/>
          <p:nvPr/>
        </p:nvSpPr>
        <p:spPr>
          <a:xfrm>
            <a:off x="4716010" y="1975607"/>
            <a:ext cx="2759979" cy="4832059"/>
          </a:xfrm>
          <a:prstGeom prst="upArrow">
            <a:avLst/>
          </a:prstGeom>
          <a:solidFill>
            <a:srgbClr val="EEDD0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PATRICKS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INFRA-STRUCTURE / ACCESS IMPORT FEE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350% Increase from Inception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$25.45 to $114.50 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F998-5ADA-434D-9A56-510C84F2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49" y="2645496"/>
            <a:ext cx="1178439" cy="408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71330-6919-4A27-887A-61A09AF0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60" y="2717356"/>
            <a:ext cx="1373080" cy="382377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8974A0E6-1283-41CC-915A-576D68A284A9}"/>
              </a:ext>
            </a:extLst>
          </p:cNvPr>
          <p:cNvSpPr/>
          <p:nvPr/>
        </p:nvSpPr>
        <p:spPr>
          <a:xfrm>
            <a:off x="7963947" y="1975607"/>
            <a:ext cx="2759979" cy="4832059"/>
          </a:xfrm>
          <a:prstGeom prst="up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HUTCHISON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INFRA-STRUCTURE / ACCESS FEES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750% Increase from Inception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$10.45 to $88.83 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D38A4-A393-4656-B512-3FAD7958C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35" y="2803457"/>
            <a:ext cx="1453366" cy="2699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B7CA5-AAB5-46E6-AABA-D114D73B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313D-AA81-4532-92A8-BDF03058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/>
              <a:t>Port Infrastructure/Access fee increases are unsustainable</a:t>
            </a:r>
            <a:br>
              <a:rPr lang="en-US" sz="4800" b="1" i="1" dirty="0"/>
            </a:br>
            <a:r>
              <a:rPr lang="en-US" sz="2000" b="1" i="1" dirty="0">
                <a:solidFill>
                  <a:srgbClr val="002060"/>
                </a:solidFill>
              </a:rPr>
              <a:t>Since inception increases per container are annually or bi-annually on average $22 to $28 per container</a:t>
            </a: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82CD9-EEBE-479E-B194-2F0ABCB7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63" y="2033594"/>
            <a:ext cx="2183934" cy="3288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D0E033-2A67-4C79-87EE-9FE706423256}"/>
              </a:ext>
            </a:extLst>
          </p:cNvPr>
          <p:cNvSpPr/>
          <p:nvPr/>
        </p:nvSpPr>
        <p:spPr>
          <a:xfrm>
            <a:off x="5558106" y="1792100"/>
            <a:ext cx="4070448" cy="39324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rgbClr val="002060"/>
                </a:solidFill>
              </a:rPr>
              <a:t>The increasing Infrastructure/Access fee costs are unsustainable: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</a:rPr>
              <a:t>DP World recently increased their fee by $21.10 to $112.10 effective 8/5/2020, a 23% increase. This followed after only 4 months after their last increase in January of 43% to $91.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</a:rPr>
              <a:t>Patrick’s increased their infrastructure/access fee in March 2020 to $114.50 a $37 increase, up +48%. Hutchison has just increased their access fee effective 8/9/2020 by $25.72 to $88.83, a 41% increase on the $63.11 price increased on the 18/11/19. Hutchison has same fee for imports and exports.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</a:rPr>
              <a:t>DP World lowered their export fees to $79.5 effective 8/5/20 reducing the cost by 13% and $11.50 in recognition of COVID-19 effects on exporters. Patricks increased their export fee by $5, a 6% increase in comparison to the $37 increase for importers.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5044D-33E3-48B4-BA5C-CC7FDC9C3FD5}"/>
              </a:ext>
            </a:extLst>
          </p:cNvPr>
          <p:cNvSpPr txBox="1"/>
          <p:nvPr/>
        </p:nvSpPr>
        <p:spPr>
          <a:xfrm>
            <a:off x="1483379" y="5756701"/>
            <a:ext cx="1066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infrastructure or better access have we received for these sky-rocketing increases? ……………..Zero?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E5BC2-2EAE-4CA8-ABEF-06B7D6BA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A5722-9E5D-4F31-AA55-FD4D71B5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79" y="2033555"/>
            <a:ext cx="3921718" cy="32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946-E1A2-4DAD-918B-384F76BA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VBS Booking fees are also increasing phenomenally</a:t>
            </a:r>
            <a:br>
              <a:rPr lang="en-US" b="1" i="1" dirty="0"/>
            </a:br>
            <a:r>
              <a:rPr lang="en-US" sz="2000" b="1" i="1" dirty="0">
                <a:solidFill>
                  <a:srgbClr val="002060"/>
                </a:solidFill>
              </a:rPr>
              <a:t>DPW VBS booking fee has increased 104% since inception, Patricks by 74% while Hutchison has remained the same since inception.   </a:t>
            </a:r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56654-047D-4338-A0B6-F0C4EAD3CE78}"/>
              </a:ext>
            </a:extLst>
          </p:cNvPr>
          <p:cNvSpPr txBox="1"/>
          <p:nvPr/>
        </p:nvSpPr>
        <p:spPr>
          <a:xfrm>
            <a:off x="7315918" y="2404842"/>
            <a:ext cx="42028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VBS Booking fees are continually increasing: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DP World has increased by 104% from $11.5 in April 2017 to $23.44 effective 2/1/2020. This is a 30% increase, up +$5.36 on the prior fee of $18.08.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Patricks has increased by 74% from $11.51 in July 2017 to $20 effective 9/3/2020. This is a 54% increase, up +$7 on the prior fee of $13.00.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Hutchison only introduced the fee of $12.00 in July 2018 but if their infrastructure/access fee increase of 750% is an indication of the next hike we could be paying as much as $90.</a:t>
            </a:r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7270-08CE-461A-AC74-D3B3B366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17B8D-B221-4AF5-B929-36C27611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47" y="2171700"/>
            <a:ext cx="5546237" cy="40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C784-DA89-4F7E-BC5E-E5FE7E9B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924177" cy="1485900"/>
          </a:xfrm>
        </p:spPr>
        <p:txBody>
          <a:bodyPr>
            <a:normAutofit/>
          </a:bodyPr>
          <a:lstStyle/>
          <a:p>
            <a:r>
              <a:rPr lang="en-US" sz="3200" b="1" i="1" dirty="0"/>
              <a:t>723% increased cost per container in 4 years</a:t>
            </a:r>
            <a:br>
              <a:rPr lang="en-US" b="1" i="1" dirty="0"/>
            </a:br>
            <a:r>
              <a:rPr lang="en-US" sz="2000" b="1" i="1" dirty="0">
                <a:solidFill>
                  <a:srgbClr val="002060"/>
                </a:solidFill>
              </a:rPr>
              <a:t>This increased cost per container is borne by the importer, exporter and ultimately the end consumer…when will it stop?</a:t>
            </a: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7910E-8345-4686-8140-D13AA7E8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08" y="2190749"/>
            <a:ext cx="5337998" cy="351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7F2DCB-5DD0-4B47-A4CD-2064AD4A72C3}"/>
              </a:ext>
            </a:extLst>
          </p:cNvPr>
          <p:cNvSpPr txBox="1"/>
          <p:nvPr/>
        </p:nvSpPr>
        <p:spPr>
          <a:xfrm>
            <a:off x="1371599" y="1924883"/>
            <a:ext cx="1887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VBS, Infrastructure/ Access fee and Empty Yard fee has increased 723% from $20.17 FY16/17 per container to </a:t>
            </a:r>
            <a:r>
              <a:rPr lang="en-US" b="1" dirty="0"/>
              <a:t>$165.99 per container in FY19/20. </a:t>
            </a:r>
          </a:p>
          <a:p>
            <a:endParaRPr lang="en-US" b="1" dirty="0"/>
          </a:p>
          <a:p>
            <a:r>
              <a:rPr lang="en-US" b="1" dirty="0"/>
              <a:t>A $145.82 increase per container!!!!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AC4A3-67FA-4BA0-B009-7845B950F33F}"/>
              </a:ext>
            </a:extLst>
          </p:cNvPr>
          <p:cNvSpPr txBox="1"/>
          <p:nvPr/>
        </p:nvSpPr>
        <p:spPr>
          <a:xfrm>
            <a:off x="9036340" y="2087421"/>
            <a:ext cx="2565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cost of VBS, Infrastructure/Access fees and Empty Yard fees as a % of total Operating expenses has increased more than 6 times in 4 years. The financial year costs are a % of </a:t>
            </a:r>
            <a:r>
              <a:rPr lang="en-US"/>
              <a:t>total operating expenses </a:t>
            </a:r>
            <a:r>
              <a:rPr lang="en-US" dirty="0"/>
              <a:t>have been: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5% in June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10% in June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16% in June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33.14% in June 2020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02750-B449-4A86-BA6B-02FC5AC55438}"/>
              </a:ext>
            </a:extLst>
          </p:cNvPr>
          <p:cNvSpPr txBox="1"/>
          <p:nvPr/>
        </p:nvSpPr>
        <p:spPr>
          <a:xfrm>
            <a:off x="1950440" y="6191249"/>
            <a:ext cx="992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How does the end consumer afford a 723% increase in shipping costs for their final product?</a:t>
            </a:r>
            <a:endParaRPr lang="en-AU" i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5DD9F-29FA-418C-AFC9-CDFEFAC5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E8BA-79FA-4E3B-ADF7-78CED3D4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The cost of an import container through NSW Ports</a:t>
            </a:r>
            <a:br>
              <a:rPr lang="en-US" sz="3200" b="1" i="1" dirty="0"/>
            </a:br>
            <a:r>
              <a:rPr lang="en-US" sz="2200" b="1" i="1" dirty="0">
                <a:solidFill>
                  <a:srgbClr val="002060"/>
                </a:solidFill>
              </a:rPr>
              <a:t>The cost of collecting and dehiring a container at NSW ports will vary from the 8</a:t>
            </a:r>
            <a:r>
              <a:rPr lang="en-US" sz="2200" b="1" i="1" baseline="30000" dirty="0">
                <a:solidFill>
                  <a:srgbClr val="002060"/>
                </a:solidFill>
              </a:rPr>
              <a:t>th</a:t>
            </a:r>
            <a:r>
              <a:rPr lang="en-US" sz="2200" b="1" i="1" dirty="0">
                <a:solidFill>
                  <a:srgbClr val="002060"/>
                </a:solidFill>
              </a:rPr>
              <a:t> September 2020 between $112.33 - $154.50 per container.</a:t>
            </a:r>
            <a:br>
              <a:rPr lang="en-US" sz="2200" b="1" i="1" dirty="0">
                <a:solidFill>
                  <a:srgbClr val="002060"/>
                </a:solidFill>
              </a:rPr>
            </a:br>
            <a:endParaRPr lang="en-AU" sz="2200" b="1" i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1D4C0-75C3-4188-8346-C0B1E056E6A1}"/>
              </a:ext>
            </a:extLst>
          </p:cNvPr>
          <p:cNvSpPr/>
          <p:nvPr/>
        </p:nvSpPr>
        <p:spPr>
          <a:xfrm>
            <a:off x="1560352" y="2272368"/>
            <a:ext cx="2927758" cy="44891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B6684-A280-4FDC-84ED-DC9CD4D7E40F}"/>
              </a:ext>
            </a:extLst>
          </p:cNvPr>
          <p:cNvSpPr/>
          <p:nvPr/>
        </p:nvSpPr>
        <p:spPr>
          <a:xfrm>
            <a:off x="4802697" y="2255940"/>
            <a:ext cx="2927758" cy="44891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A9E73-070B-4423-8029-448F760F2B5B}"/>
              </a:ext>
            </a:extLst>
          </p:cNvPr>
          <p:cNvSpPr/>
          <p:nvPr/>
        </p:nvSpPr>
        <p:spPr>
          <a:xfrm>
            <a:off x="8081396" y="2255939"/>
            <a:ext cx="2927758" cy="44891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F6F94-8465-4F1D-B7F4-C28C0AA2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73" y="2334214"/>
            <a:ext cx="1178439" cy="408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33A05-BFAA-4A73-AFED-ABF277C5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36" y="2317782"/>
            <a:ext cx="1373080" cy="38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88788-EC11-40F3-A5DA-92157507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414" y="2344059"/>
            <a:ext cx="1844483" cy="342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A876E-EA4A-4EDB-8ED4-929580174219}"/>
              </a:ext>
            </a:extLst>
          </p:cNvPr>
          <p:cNvSpPr txBox="1"/>
          <p:nvPr/>
        </p:nvSpPr>
        <p:spPr>
          <a:xfrm>
            <a:off x="741024" y="2800096"/>
            <a:ext cx="93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Inception</a:t>
            </a:r>
            <a:endParaRPr lang="en-A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E7326-A1A6-480F-81EA-BAD34D5DE0F2}"/>
              </a:ext>
            </a:extLst>
          </p:cNvPr>
          <p:cNvSpPr txBox="1"/>
          <p:nvPr/>
        </p:nvSpPr>
        <p:spPr>
          <a:xfrm>
            <a:off x="717256" y="4363177"/>
            <a:ext cx="93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Current or will be by 8/9/20</a:t>
            </a:r>
            <a:endParaRPr lang="en-A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AFFC0-E8EA-4A85-BDFA-77AC9B8FB4D7}"/>
              </a:ext>
            </a:extLst>
          </p:cNvPr>
          <p:cNvSpPr txBox="1"/>
          <p:nvPr/>
        </p:nvSpPr>
        <p:spPr>
          <a:xfrm>
            <a:off x="1371600" y="1714543"/>
            <a:ext cx="1067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dehire containers at the ports it is on average $16.80 vs if dehired at Container Chain empty yards which can be on average $58.50; $41.70 more. If modelled a DP World container to be dehired at DPW Logistics Park 1 for $62.15 the cost of the container will have increased to $197.69 per container.</a:t>
            </a:r>
            <a:endParaRPr lang="en-A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F0209-D202-4F27-A02B-A20677D0B4D6}"/>
              </a:ext>
            </a:extLst>
          </p:cNvPr>
          <p:cNvSpPr txBox="1"/>
          <p:nvPr/>
        </p:nvSpPr>
        <p:spPr>
          <a:xfrm>
            <a:off x="1648435" y="2838659"/>
            <a:ext cx="26383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18/4/17: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$21.16 DP World Infrastructure/Port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$11.50 DP World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$6.61 DP World Dehire Fee</a:t>
            </a:r>
          </a:p>
          <a:p>
            <a:r>
              <a:rPr lang="en-US" sz="1200" dirty="0"/>
              <a:t>= $39.27 DP World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7EE5B-EA28-47C1-830B-33047033FB26}"/>
              </a:ext>
            </a:extLst>
          </p:cNvPr>
          <p:cNvSpPr txBox="1"/>
          <p:nvPr/>
        </p:nvSpPr>
        <p:spPr>
          <a:xfrm>
            <a:off x="2634143" y="4172946"/>
            <a:ext cx="93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vs</a:t>
            </a:r>
            <a:endParaRPr lang="en-AU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E42A0-8390-4F32-B5C5-11EEEC183959}"/>
              </a:ext>
            </a:extLst>
          </p:cNvPr>
          <p:cNvSpPr txBox="1"/>
          <p:nvPr/>
        </p:nvSpPr>
        <p:spPr>
          <a:xfrm>
            <a:off x="1648434" y="4346764"/>
            <a:ext cx="26383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$112.10 DP World Infrastructure/Port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$23.44 DP World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$18.45 DP World Dehire Fee</a:t>
            </a:r>
          </a:p>
          <a:p>
            <a:r>
              <a:rPr lang="en-US" sz="1200" dirty="0"/>
              <a:t>= $153.99  DP World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17B1F-2E6E-4F23-9F5A-4523E2E8DAD6}"/>
              </a:ext>
            </a:extLst>
          </p:cNvPr>
          <p:cNvSpPr txBox="1"/>
          <p:nvPr/>
        </p:nvSpPr>
        <p:spPr>
          <a:xfrm>
            <a:off x="1963023" y="5902370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+292% INCREASE!!!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37163-9460-46D9-8B7F-29DE1A01CF54}"/>
              </a:ext>
            </a:extLst>
          </p:cNvPr>
          <p:cNvSpPr txBox="1"/>
          <p:nvPr/>
        </p:nvSpPr>
        <p:spPr>
          <a:xfrm>
            <a:off x="4879598" y="2890391"/>
            <a:ext cx="26383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7/7/17: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$25.45 Patricks Infrastructure/Port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$11.51 Patricks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$6.50 Patricks Dehire Fee</a:t>
            </a:r>
          </a:p>
          <a:p>
            <a:r>
              <a:rPr lang="en-US" sz="1200" dirty="0"/>
              <a:t>= $43.46 Patricks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819AC-D154-4EB9-906B-344516344F74}"/>
              </a:ext>
            </a:extLst>
          </p:cNvPr>
          <p:cNvSpPr txBox="1"/>
          <p:nvPr/>
        </p:nvSpPr>
        <p:spPr>
          <a:xfrm>
            <a:off x="5865306" y="4224678"/>
            <a:ext cx="93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vs</a:t>
            </a:r>
            <a:endParaRPr lang="en-AU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E32CA-6712-4D4E-95E6-728915D53A6B}"/>
              </a:ext>
            </a:extLst>
          </p:cNvPr>
          <p:cNvSpPr txBox="1"/>
          <p:nvPr/>
        </p:nvSpPr>
        <p:spPr>
          <a:xfrm>
            <a:off x="4879597" y="4398496"/>
            <a:ext cx="26383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$114.50 Patricks Infrastructure/Port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$20 Patricks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$20 Patricks Dehire Fee</a:t>
            </a:r>
          </a:p>
          <a:p>
            <a:r>
              <a:rPr lang="en-US" sz="1200" dirty="0"/>
              <a:t>= $154.50 Patrick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494C77-010B-4E8E-BFA3-9AF7FE90D4DE}"/>
              </a:ext>
            </a:extLst>
          </p:cNvPr>
          <p:cNvSpPr txBox="1"/>
          <p:nvPr/>
        </p:nvSpPr>
        <p:spPr>
          <a:xfrm>
            <a:off x="1838592" y="6255703"/>
            <a:ext cx="253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+$114.72 per container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9F8AC4-D874-46CC-B2D2-9E40AFB10AE7}"/>
              </a:ext>
            </a:extLst>
          </p:cNvPr>
          <p:cNvSpPr txBox="1"/>
          <p:nvPr/>
        </p:nvSpPr>
        <p:spPr>
          <a:xfrm>
            <a:off x="5152241" y="5903768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+256% INCREASE!!!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EEAAC-90C0-42BD-8D92-96C30B06EAA3}"/>
              </a:ext>
            </a:extLst>
          </p:cNvPr>
          <p:cNvSpPr txBox="1"/>
          <p:nvPr/>
        </p:nvSpPr>
        <p:spPr>
          <a:xfrm>
            <a:off x="5027810" y="6257101"/>
            <a:ext cx="253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+$111.04 per container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30FE5-4C1B-4109-A894-635EE0A40769}"/>
              </a:ext>
            </a:extLst>
          </p:cNvPr>
          <p:cNvSpPr txBox="1"/>
          <p:nvPr/>
        </p:nvSpPr>
        <p:spPr>
          <a:xfrm>
            <a:off x="8211429" y="2891789"/>
            <a:ext cx="27977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1/7/18: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$10.45 Hutchison Infrastructure/Port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$12.00 Hutchison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$12.00 Hutchison Dehire Fee</a:t>
            </a:r>
          </a:p>
          <a:p>
            <a:r>
              <a:rPr lang="en-US" sz="1200" dirty="0"/>
              <a:t>= $34.45 Hutchison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7F4AA-98C7-45A5-BF16-C955281A24E8}"/>
              </a:ext>
            </a:extLst>
          </p:cNvPr>
          <p:cNvSpPr txBox="1"/>
          <p:nvPr/>
        </p:nvSpPr>
        <p:spPr>
          <a:xfrm>
            <a:off x="9197137" y="4226076"/>
            <a:ext cx="93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vs</a:t>
            </a:r>
            <a:endParaRPr lang="en-AU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325CE-1FE1-47AA-B802-977AB307D674}"/>
              </a:ext>
            </a:extLst>
          </p:cNvPr>
          <p:cNvSpPr txBox="1"/>
          <p:nvPr/>
        </p:nvSpPr>
        <p:spPr>
          <a:xfrm>
            <a:off x="8211428" y="4399894"/>
            <a:ext cx="26383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 as at 8/9/20: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$88.33 Hutchison Infrastructure/ Port Access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$12.00 Hutchison Vehicle Booking System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$12.00 Hutchison Dehire Fee</a:t>
            </a:r>
          </a:p>
          <a:p>
            <a:r>
              <a:rPr lang="en-US" sz="1200" dirty="0"/>
              <a:t>= $112.33 Hutchison fees per container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9B34C2-14CD-43B9-B0DB-DA0B896A8322}"/>
              </a:ext>
            </a:extLst>
          </p:cNvPr>
          <p:cNvSpPr txBox="1"/>
          <p:nvPr/>
        </p:nvSpPr>
        <p:spPr>
          <a:xfrm>
            <a:off x="8484072" y="5905166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+226% INCREASE!!!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385D5-3634-49F7-9B1C-FE316FCA9209}"/>
              </a:ext>
            </a:extLst>
          </p:cNvPr>
          <p:cNvSpPr txBox="1"/>
          <p:nvPr/>
        </p:nvSpPr>
        <p:spPr>
          <a:xfrm>
            <a:off x="8359641" y="6258499"/>
            <a:ext cx="253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+$77.88 per container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3147-8984-4767-9D03-7272E9DA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8512" y="6389051"/>
            <a:ext cx="1596292" cy="404614"/>
          </a:xfrm>
        </p:spPr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261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A93D7651A1043ACAE1F0C081C11A3" ma:contentTypeVersion="21" ma:contentTypeDescription="Create a new document." ma:contentTypeScope="" ma:versionID="0e4e613d32bd1bfe4692d36eb2e99da6">
  <xsd:schema xmlns:xsd="http://www.w3.org/2001/XMLSchema" xmlns:xs="http://www.w3.org/2001/XMLSchema" xmlns:p="http://schemas.microsoft.com/office/2006/metadata/properties" xmlns:ns2="68d36cc7-3fbc-4455-bebb-3a044a67c435" xmlns:ns3="e5d50866-ed03-411d-9980-05b867857d64" targetNamespace="http://schemas.microsoft.com/office/2006/metadata/properties" ma:root="true" ma:fieldsID="adc15b0e8dfccd30eab5eb0075829bff" ns2:_="" ns3:_="">
    <xsd:import namespace="68d36cc7-3fbc-4455-bebb-3a044a67c435"/>
    <xsd:import namespace="e5d50866-ed03-411d-9980-05b867857d64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_x0054_ag1" minOccurs="0"/>
                <xsd:element ref="ns2:_x0054_ag2" minOccurs="0"/>
                <xsd:element ref="ns2:MediaServiceMetadata" minOccurs="0"/>
                <xsd:element ref="ns2:MediaServiceFastMetadata" minOccurs="0"/>
                <xsd:element ref="ns2:_x0054_ag3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36cc7-3fbc-4455-bebb-3a044a67c435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File" ma:description="Use this tag as the primary way of classifying policy documents." ma:format="Dropdown" ma:internalName="Topic">
      <xsd:simpleType>
        <xsd:restriction base="dms:Choice">
          <xsd:enumeration value="Heavy Vehicle Driver Fatigue Project"/>
          <xsd:enumeration value="Administration"/>
          <xsd:enumeration value="Bushfires and natural disasters"/>
          <xsd:enumeration value="Coronavirus"/>
          <xsd:enumeration value="Cross-Topic"/>
          <xsd:enumeration value="Engineering &amp; Technical"/>
          <xsd:enumeration value="Emissions, fuel &amp; fuel security"/>
          <xsd:enumeration value="HV Road Reform (charges)"/>
          <xsd:enumeration value="HVNL Review"/>
          <xsd:enumeration value="ITC"/>
          <xsd:enumeration value="Mental Health and Wellbeing"/>
          <xsd:enumeration value="National Freight &amp; Supply Chain Strategy"/>
          <xsd:enumeration value="NTC driver distraction RIS"/>
          <xsd:enumeration value="Parliamentary Friends of Trucks"/>
          <xsd:enumeration value="Political lobbying"/>
          <xsd:enumeration value="Productivity"/>
          <xsd:enumeration value="Productivity Commission review"/>
          <xsd:enumeration value="Road access, networks and infrastructure"/>
          <xsd:enumeration value="Safety"/>
          <xsd:enumeration value="Skills and workforce"/>
        </xsd:restriction>
      </xsd:simpleType>
    </xsd:element>
    <xsd:element name="_x0054_ag1" ma:index="3" nillable="true" ma:displayName="Related" ma:description="Use this tag to add cross-references to the file." ma:format="Dropdown" ma:internalName="_x0054_ag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river training"/>
                    <xsd:enumeration value="Work health and safety"/>
                    <xsd:enumeration value="NHVR Policy"/>
                    <xsd:enumeration value="Automated vehicles"/>
                    <xsd:enumeration value="ACCI"/>
                    <xsd:enumeration value="Business investment impediments inquiry"/>
                    <xsd:enumeration value="CLOCS-A"/>
                    <xsd:enumeration value="Crash statistics"/>
                    <xsd:enumeration value="Dangerous goods code"/>
                    <xsd:enumeration value="Deloitte productivity project"/>
                    <xsd:enumeration value="Driver shortage"/>
                    <xsd:enumeration value="Drought"/>
                    <xsd:enumeration value="Drowsiness"/>
                    <xsd:enumeration value="Effluent load restraint"/>
                    <xsd:enumeration value="Emission standards"/>
                    <xsd:enumeration value="Enforcement"/>
                    <xsd:enumeration value="EWD NHVR policy and standards"/>
                    <xsd:enumeration value="Fatigue management"/>
                    <xsd:enumeration value="FIRS repeal"/>
                    <xsd:enumeration value="Freight &amp; supply chain strategy"/>
                    <xsd:enumeration value="Greenhouse and emissions"/>
                    <xsd:enumeration value="Heavy Vehicle Accreditation Working Group"/>
                    <xsd:enumeration value="Heavy vehicle charges"/>
                    <xsd:enumeration value="Heavy vehicle driver competency framework"/>
                    <xsd:enumeration value="Heavy Vehicle National Law"/>
                    <xsd:enumeration value="Heavy Vehicle National Law review"/>
                    <xsd:enumeration value="HPFV"/>
                    <xsd:enumeration value="HV rest areas"/>
                    <xsd:enumeration value="Industry Technical Council"/>
                    <xsd:enumeration value="Infrastructure"/>
                    <xsd:enumeration value="Liquid fuel security"/>
                    <xsd:enumeration value="Mastercode development"/>
                    <xsd:enumeration value="Medlock accreditation review"/>
                    <xsd:enumeration value="National Heavy Vehicle Registration System"/>
                    <xsd:enumeration value="National Road Safety Partnership Program"/>
                    <xsd:enumeration value="National Road Safety Strategy"/>
                    <xsd:enumeration value="NSW inquiry heavy vehicle safety &amp; use of technology"/>
                    <xsd:enumeration value="Operator licensing"/>
                    <xsd:enumeration value="OSOM review"/>
                    <xsd:enumeration value="Payment terms"/>
                    <xsd:enumeration value="PBS tyres"/>
                    <xsd:enumeration value="Productivity"/>
                    <xsd:enumeration value="Response to NSW crash increase"/>
                    <xsd:enumeration value="Road investment reform"/>
                    <xsd:enumeration value="RSRT"/>
                    <xsd:enumeration value="Safety"/>
                    <xsd:enumeration value="Safety Committee"/>
                    <xsd:enumeration value="SARAH and NRSW"/>
                    <xsd:enumeration value="Skills &amp; workforce committee"/>
                    <xsd:enumeration value="Skills - crane CV licence"/>
                    <xsd:enumeration value="Skills forecasts"/>
                    <xsd:enumeration value="Slow down move over"/>
                    <xsd:enumeration value="Taxable Payments Reporting"/>
                    <xsd:enumeration value="Taxation"/>
                    <xsd:enumeration value="Toll roads"/>
                    <xsd:enumeration value="Transport &amp; Economics committee"/>
                    <xsd:enumeration value="Trucking businesses"/>
                    <xsd:enumeration value="Trucking industry safety workshop"/>
                    <xsd:enumeration value="Vulnerable road users &amp; pedestrians"/>
                    <xsd:enumeration value="Width"/>
                  </xsd:restriction>
                </xsd:simpleType>
              </xsd:element>
            </xsd:sequence>
          </xsd:extension>
        </xsd:complexContent>
      </xsd:complexType>
    </xsd:element>
    <xsd:element name="_x0054_ag2" ma:index="4" nillable="true" ma:displayName="File description" ma:format="Dropdown" ma:internalName="_x0054_ag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licy"/>
                    <xsd:enumeration value="Policy - election/political commitment"/>
                    <xsd:enumeration value="Report"/>
                    <xsd:enumeration value="Briefing notes"/>
                    <xsd:enumeration value="Formal correspondence"/>
                    <xsd:enumeration value="Legal advice"/>
                    <xsd:enumeration value="Library"/>
                    <xsd:enumeration value="Media clip"/>
                    <xsd:enumeration value="Meeting"/>
                    <xsd:enumeration value="Member/sponsor update"/>
                    <xsd:enumeration value="Membership lists"/>
                    <xsd:enumeration value="TAP"/>
                    <xsd:enumeration value="Terms of reference"/>
                    <xsd:enumeration value="Speech"/>
                    <xsd:enumeration value="Submission"/>
                    <xsd:enumeration value="Working emails and papers"/>
                    <xsd:enumeration value="File review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x0054_ag3" ma:index="13" nillable="true" ma:displayName="Status" ma:internalName="_x0054_ag3">
      <xsd:simpleType>
        <xsd:restriction base="dms:Choice">
          <xsd:enumeration value="Draft"/>
          <xsd:enumeration value="Final"/>
        </xsd:restriction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50866-ed03-411d-9980-05b867857d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1 xmlns="68d36cc7-3fbc-4455-bebb-3a044a67c435" xsi:nil="true"/>
    <_x0054_ag3 xmlns="68d36cc7-3fbc-4455-bebb-3a044a67c435" xsi:nil="true"/>
    <Topic xmlns="68d36cc7-3fbc-4455-bebb-3a044a67c435" xsi:nil="true"/>
    <_x0054_ag2 xmlns="68d36cc7-3fbc-4455-bebb-3a044a67c435" xsi:nil="true"/>
    <_Flow_SignoffStatus xmlns="68d36cc7-3fbc-4455-bebb-3a044a67c435" xsi:nil="true"/>
  </documentManagement>
</p:properties>
</file>

<file path=customXml/itemProps1.xml><?xml version="1.0" encoding="utf-8"?>
<ds:datastoreItem xmlns:ds="http://schemas.openxmlformats.org/officeDocument/2006/customXml" ds:itemID="{4962E936-596A-4043-89DB-4A3677B86C04}"/>
</file>

<file path=customXml/itemProps2.xml><?xml version="1.0" encoding="utf-8"?>
<ds:datastoreItem xmlns:ds="http://schemas.openxmlformats.org/officeDocument/2006/customXml" ds:itemID="{9644EF6C-2D9B-4502-982D-B34B4C763FF5}"/>
</file>

<file path=customXml/itemProps3.xml><?xml version="1.0" encoding="utf-8"?>
<ds:datastoreItem xmlns:ds="http://schemas.openxmlformats.org/officeDocument/2006/customXml" ds:itemID="{9B4045C1-9992-4BA9-8F6C-8F3B56605092}"/>
</file>

<file path=customXml/itemProps4.xml><?xml version="1.0" encoding="utf-8"?>
<ds:datastoreItem xmlns:ds="http://schemas.openxmlformats.org/officeDocument/2006/customXml" ds:itemID="{593E3915-25A3-4ADF-8021-9E0F6D922A73}"/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573</TotalTime>
  <Words>955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Book</vt:lpstr>
      <vt:lpstr>Crop</vt:lpstr>
      <vt:lpstr>Port Infrastructure / ACCESS FEES &amp; VBS Fee increases</vt:lpstr>
      <vt:lpstr>Port Infrastructure/Access fees are sky rocketing Since inception in 2017, DPW Infrastructure/Access Import fee has increased 430%, Patricks Infrastructure/Access Import fee by 350% and Hutchison Infrastructure/Access fee by 750% and have not seen any productivity gains</vt:lpstr>
      <vt:lpstr>Port Infrastructure/Access fee increases are unsustainable Since inception increases per container are annually or bi-annually on average $22 to $28 per container</vt:lpstr>
      <vt:lpstr>VBS Booking fees are also increasing phenomenally DPW VBS booking fee has increased 104% since inception, Patricks by 74% while Hutchison has remained the same since inception.   </vt:lpstr>
      <vt:lpstr>723% increased cost per container in 4 years This increased cost per container is borne by the importer, exporter and ultimately the end consumer…when will it stop?</vt:lpstr>
      <vt:lpstr>The cost of an import container through NSW Ports The cost of collecting and dehiring a container at NSW ports will vary from the 8th September 2020 between $112.33 - $154.50 per container.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&amp; VBS Fees</dc:title>
  <dc:creator>Danielle Whetters</dc:creator>
  <cp:lastModifiedBy>Samuel Marks</cp:lastModifiedBy>
  <cp:revision>76</cp:revision>
  <cp:lastPrinted>2020-08-27T05:41:17Z</cp:lastPrinted>
  <dcterms:created xsi:type="dcterms:W3CDTF">2019-11-25T05:06:20Z</dcterms:created>
  <dcterms:modified xsi:type="dcterms:W3CDTF">2022-02-18T04:58:49Z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0x010100E91A93D7651A1043ACAE1F0C081C11A3</vt:lpwstr>
  </property>
</Properties>
</file>