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256" r:id="rId2"/>
    <p:sldId id="265" r:id="rId3"/>
    <p:sldId id="266" r:id="rId4"/>
    <p:sldId id="267" r:id="rId5"/>
    <p:sldId id="268"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D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4" d="100"/>
          <a:sy n="54" d="100"/>
        </p:scale>
        <p:origin x="8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8D38747-4367-4BD2-8D51-C97E202738E2}" type="datetime1">
              <a:rPr lang="en-US" smtClean="0"/>
              <a:t>2/18/2022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A98EE3D-8CD1-4C3F-BD1C-C98C9596463C}"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618658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037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379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906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AE507A8-A5CF-4D38-AB86-7EDDA87A85D4}" type="datetime1">
              <a:rPr lang="en-US" smtClean="0"/>
              <a:t>2/18/2022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A98EE3D-8CD1-4C3F-BD1C-C98C9596463C}"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809407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999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663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944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170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E0277FD-7DE6-41D4-930D-AC99F5AFE54E}" type="datetime1">
              <a:rPr lang="en-US" smtClean="0"/>
              <a:t>2/18/2022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672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A15526-7079-4B7B-987C-1B5FAE11A0FF}" type="datetime1">
              <a:rPr lang="en-US" smtClean="0"/>
              <a:t>2/18/2022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lgn="l"/>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98EE3D-8CD1-4C3F-BD1C-C98C9596463C}"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13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73ED0CC-082F-4160-86E5-0D6041F12778}" type="datetime1">
              <a:rPr lang="en-US" smtClean="0"/>
              <a:t>2/18/2022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A98EE3D-8CD1-4C3F-BD1C-C98C9596463C}"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9216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0CC639-12B3-4C06-9640-ECFE977D7D64}"/>
              </a:ext>
            </a:extLst>
          </p:cNvPr>
          <p:cNvPicPr>
            <a:picLocks noChangeAspect="1"/>
          </p:cNvPicPr>
          <p:nvPr/>
        </p:nvPicPr>
        <p:blipFill rotWithShape="1">
          <a:blip r:embed="rId3"/>
          <a:srcRect t="21329"/>
          <a:stretch/>
        </p:blipFill>
        <p:spPr>
          <a:xfrm>
            <a:off x="20" y="10"/>
            <a:ext cx="12191980" cy="6857990"/>
          </a:xfrm>
          <a:prstGeom prst="rect">
            <a:avLst/>
          </a:prstGeom>
        </p:spPr>
      </p:pic>
      <p:sp>
        <p:nvSpPr>
          <p:cNvPr id="2" name="Title 1">
            <a:extLst>
              <a:ext uri="{FF2B5EF4-FFF2-40B4-BE49-F238E27FC236}">
                <a16:creationId xmlns:a16="http://schemas.microsoft.com/office/drawing/2014/main" id="{95BEFE01-1C4C-4A59-AC04-62CB14F034AC}"/>
              </a:ext>
            </a:extLst>
          </p:cNvPr>
          <p:cNvSpPr>
            <a:spLocks noGrp="1"/>
          </p:cNvSpPr>
          <p:nvPr>
            <p:ph type="ctrTitle"/>
          </p:nvPr>
        </p:nvSpPr>
        <p:spPr>
          <a:xfrm>
            <a:off x="302948" y="118674"/>
            <a:ext cx="4505896" cy="2287229"/>
          </a:xfrm>
        </p:spPr>
        <p:txBody>
          <a:bodyPr>
            <a:normAutofit/>
          </a:bodyPr>
          <a:lstStyle/>
          <a:p>
            <a:pPr algn="l"/>
            <a:r>
              <a:rPr lang="en-US" sz="4400" b="1" dirty="0">
                <a:solidFill>
                  <a:schemeClr val="bg1"/>
                </a:solidFill>
              </a:rPr>
              <a:t>Empty yard fees</a:t>
            </a:r>
            <a:endParaRPr lang="en-AU" sz="4400" b="1" dirty="0">
              <a:solidFill>
                <a:schemeClr val="bg1"/>
              </a:solidFill>
            </a:endParaRPr>
          </a:p>
        </p:txBody>
      </p:sp>
      <p:sp>
        <p:nvSpPr>
          <p:cNvPr id="3" name="Subtitle 2">
            <a:extLst>
              <a:ext uri="{FF2B5EF4-FFF2-40B4-BE49-F238E27FC236}">
                <a16:creationId xmlns:a16="http://schemas.microsoft.com/office/drawing/2014/main" id="{1DCE7B32-7FDA-48B0-9A2A-5CFCAA6395C6}"/>
              </a:ext>
            </a:extLst>
          </p:cNvPr>
          <p:cNvSpPr>
            <a:spLocks noGrp="1"/>
          </p:cNvSpPr>
          <p:nvPr>
            <p:ph type="subTitle" idx="1"/>
          </p:nvPr>
        </p:nvSpPr>
        <p:spPr>
          <a:xfrm>
            <a:off x="175160" y="2315194"/>
            <a:ext cx="3503122" cy="1244361"/>
          </a:xfrm>
        </p:spPr>
        <p:txBody>
          <a:bodyPr>
            <a:noAutofit/>
          </a:bodyPr>
          <a:lstStyle/>
          <a:p>
            <a:pPr algn="l"/>
            <a:r>
              <a:rPr lang="en-US" sz="2000" b="1" i="1" dirty="0">
                <a:solidFill>
                  <a:schemeClr val="tx1"/>
                </a:solidFill>
              </a:rPr>
              <a:t>Never ending increases….. When will it stop?</a:t>
            </a:r>
            <a:endParaRPr lang="en-AU" sz="2000" b="1" i="1" dirty="0">
              <a:solidFill>
                <a:schemeClr val="tx1"/>
              </a:solidFill>
            </a:endParaRPr>
          </a:p>
        </p:txBody>
      </p:sp>
    </p:spTree>
    <p:extLst>
      <p:ext uri="{BB962C8B-B14F-4D97-AF65-F5344CB8AC3E}">
        <p14:creationId xmlns:p14="http://schemas.microsoft.com/office/powerpoint/2010/main" val="143574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7D0B-CAC6-44E3-8827-68A946B9B512}"/>
              </a:ext>
            </a:extLst>
          </p:cNvPr>
          <p:cNvSpPr>
            <a:spLocks noGrp="1"/>
          </p:cNvSpPr>
          <p:nvPr>
            <p:ph type="title"/>
          </p:nvPr>
        </p:nvSpPr>
        <p:spPr/>
        <p:txBody>
          <a:bodyPr>
            <a:normAutofit/>
          </a:bodyPr>
          <a:lstStyle/>
          <a:p>
            <a:r>
              <a:rPr lang="en-US" sz="2600" b="1" i="1" dirty="0"/>
              <a:t>Container Chain empty park fees have increased on average 61%</a:t>
            </a:r>
            <a:br>
              <a:rPr lang="en-US" sz="3600" b="1" i="1" dirty="0"/>
            </a:br>
            <a:r>
              <a:rPr lang="en-US" sz="2200" b="1" i="1" dirty="0">
                <a:solidFill>
                  <a:srgbClr val="002060"/>
                </a:solidFill>
              </a:rPr>
              <a:t>All empty container parks under Container Chain have increased their fees in September 2020 increasing between 37.5% - 85.5%, averaging a 61% increase</a:t>
            </a:r>
            <a:endParaRPr lang="en-AU" sz="2200" b="1" i="1" dirty="0">
              <a:solidFill>
                <a:srgbClr val="002060"/>
              </a:solidFill>
            </a:endParaRPr>
          </a:p>
        </p:txBody>
      </p:sp>
      <p:sp>
        <p:nvSpPr>
          <p:cNvPr id="4" name="Content Placeholder 3">
            <a:extLst>
              <a:ext uri="{FF2B5EF4-FFF2-40B4-BE49-F238E27FC236}">
                <a16:creationId xmlns:a16="http://schemas.microsoft.com/office/drawing/2014/main" id="{1BBFEB07-0696-4D8A-9C98-92BEB7B386AB}"/>
              </a:ext>
            </a:extLst>
          </p:cNvPr>
          <p:cNvSpPr>
            <a:spLocks noGrp="1"/>
          </p:cNvSpPr>
          <p:nvPr>
            <p:ph sz="half" idx="2"/>
          </p:nvPr>
        </p:nvSpPr>
        <p:spPr>
          <a:xfrm>
            <a:off x="7406702" y="2055521"/>
            <a:ext cx="4367988" cy="4514045"/>
          </a:xfrm>
        </p:spPr>
        <p:txBody>
          <a:bodyPr>
            <a:normAutofit lnSpcReduction="10000"/>
          </a:bodyPr>
          <a:lstStyle/>
          <a:p>
            <a:pPr marL="0" indent="0">
              <a:buNone/>
            </a:pPr>
            <a:r>
              <a:rPr lang="en-US" sz="1000" b="1" i="1" dirty="0">
                <a:solidFill>
                  <a:srgbClr val="002060"/>
                </a:solidFill>
              </a:rPr>
              <a:t>Empty container fee mammoth hikes:</a:t>
            </a:r>
          </a:p>
          <a:p>
            <a:r>
              <a:rPr lang="en-US" sz="1000" dirty="0"/>
              <a:t>DP World Logistics Park 1 &amp; 2 started at $6.50 in January 2015, now having increased to $62.15 effective Sept 2020, a 856% increase since inception. The latest increase to $62.15 is a $28.65 price hike, up 86% from Feb 2020 price of $33.50.</a:t>
            </a:r>
          </a:p>
          <a:p>
            <a:r>
              <a:rPr lang="en-US" sz="1000" dirty="0"/>
              <a:t>MT Movements started at $6.50 in September 2012, now having increased to $60.60 effective Sept 2020, a 832% increase since inception. The latest increase to $60.60  from Oct 2019 price of $36.60 has seen a $24 price hike, up 66%.</a:t>
            </a:r>
          </a:p>
          <a:p>
            <a:r>
              <a:rPr lang="en-US" sz="1000" dirty="0"/>
              <a:t>Tyne-ACFS started at $6.50 in September 2012, now having increased to $58 effective Sept 2020, a 792% increase since inception. The latest increase to $58 from Oct 2019 price of $36.60 has seen a $21.40 price hike, up 58.47%. </a:t>
            </a:r>
          </a:p>
          <a:p>
            <a:r>
              <a:rPr lang="en-US" sz="1000" dirty="0"/>
              <a:t>ACFS-E Depot started at $10 in December 2017, now having increased to $58 effective Sept 2020, a 480% increase since inception. The latest increase to $58  from Oct 2019 price of $38 has seen a $20 price hike, up 53%.</a:t>
            </a:r>
          </a:p>
          <a:p>
            <a:r>
              <a:rPr lang="en-US" sz="1000" dirty="0"/>
              <a:t>Tynes St Peters started at $8 in January 2015, now having increased to $56.60 effective Sept 2020, a 608% increase since inception. The latest increase to $56.60 from Oct 2019 price of $36.60 has seen a $20 price hike, up 55%.</a:t>
            </a:r>
          </a:p>
          <a:p>
            <a:r>
              <a:rPr lang="en-US" sz="1000" dirty="0"/>
              <a:t>MSC Cooks River started at $6.50 in January 2015, now having increased to $55.00 effective Sept 2020, a 746% increase since inception. The latest increase to $55 from Sept 2019 price of $40 has seen a $15 price hike, up 38% following a 100% increase in September 2019.</a:t>
            </a:r>
          </a:p>
          <a:p>
            <a:endParaRPr lang="en-US" sz="1000" dirty="0"/>
          </a:p>
          <a:p>
            <a:endParaRPr lang="en-AU" sz="1000" dirty="0"/>
          </a:p>
        </p:txBody>
      </p:sp>
      <p:sp>
        <p:nvSpPr>
          <p:cNvPr id="5" name="Slide Number Placeholder 4">
            <a:extLst>
              <a:ext uri="{FF2B5EF4-FFF2-40B4-BE49-F238E27FC236}">
                <a16:creationId xmlns:a16="http://schemas.microsoft.com/office/drawing/2014/main" id="{15017064-61F2-455D-B732-33EBDCCE12BD}"/>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3" name="Picture 2">
            <a:extLst>
              <a:ext uri="{FF2B5EF4-FFF2-40B4-BE49-F238E27FC236}">
                <a16:creationId xmlns:a16="http://schemas.microsoft.com/office/drawing/2014/main" id="{15D5A4F1-9721-4BD1-9A7C-C343274A6A26}"/>
              </a:ext>
            </a:extLst>
          </p:cNvPr>
          <p:cNvPicPr>
            <a:picLocks noChangeAspect="1"/>
          </p:cNvPicPr>
          <p:nvPr/>
        </p:nvPicPr>
        <p:blipFill>
          <a:blip r:embed="rId2"/>
          <a:stretch>
            <a:fillRect/>
          </a:stretch>
        </p:blipFill>
        <p:spPr>
          <a:xfrm>
            <a:off x="1583144" y="2624992"/>
            <a:ext cx="5612015" cy="3111500"/>
          </a:xfrm>
          <a:prstGeom prst="rect">
            <a:avLst/>
          </a:prstGeom>
        </p:spPr>
      </p:pic>
    </p:spTree>
    <p:extLst>
      <p:ext uri="{BB962C8B-B14F-4D97-AF65-F5344CB8AC3E}">
        <p14:creationId xmlns:p14="http://schemas.microsoft.com/office/powerpoint/2010/main" val="391277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0E6E-34C2-4A39-8307-0BD5C62B2F86}"/>
              </a:ext>
            </a:extLst>
          </p:cNvPr>
          <p:cNvSpPr>
            <a:spLocks noGrp="1"/>
          </p:cNvSpPr>
          <p:nvPr>
            <p:ph type="title"/>
          </p:nvPr>
        </p:nvSpPr>
        <p:spPr>
          <a:xfrm>
            <a:off x="1371599" y="685800"/>
            <a:ext cx="9991969" cy="1485900"/>
          </a:xfrm>
        </p:spPr>
        <p:txBody>
          <a:bodyPr>
            <a:normAutofit/>
          </a:bodyPr>
          <a:lstStyle/>
          <a:p>
            <a:r>
              <a:rPr lang="en-US" sz="2600" b="1" i="1" dirty="0"/>
              <a:t>Empty container park fees under container chain keep on increasing</a:t>
            </a:r>
            <a:br>
              <a:rPr lang="en-US" sz="3600" b="1" i="1" dirty="0"/>
            </a:br>
            <a:r>
              <a:rPr lang="en-US" sz="2000" b="1" i="1" dirty="0">
                <a:solidFill>
                  <a:srgbClr val="002060"/>
                </a:solidFill>
              </a:rPr>
              <a:t>All empty container parks have increased their empty park container fees from between 183% - 856% since inception, averaging 616%</a:t>
            </a:r>
            <a:endParaRPr lang="en-AU" sz="2000" b="1" i="1" dirty="0">
              <a:solidFill>
                <a:srgbClr val="002060"/>
              </a:solidFill>
            </a:endParaRPr>
          </a:p>
        </p:txBody>
      </p:sp>
      <p:sp>
        <p:nvSpPr>
          <p:cNvPr id="5" name="Slide Number Placeholder 4">
            <a:extLst>
              <a:ext uri="{FF2B5EF4-FFF2-40B4-BE49-F238E27FC236}">
                <a16:creationId xmlns:a16="http://schemas.microsoft.com/office/drawing/2014/main" id="{BB3B6435-A666-43E1-8C53-EE87154539D0}"/>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8" name="Picture 7">
            <a:extLst>
              <a:ext uri="{FF2B5EF4-FFF2-40B4-BE49-F238E27FC236}">
                <a16:creationId xmlns:a16="http://schemas.microsoft.com/office/drawing/2014/main" id="{63961C22-1C95-4088-852D-9D721940D11D}"/>
              </a:ext>
            </a:extLst>
          </p:cNvPr>
          <p:cNvPicPr>
            <a:picLocks noChangeAspect="1"/>
          </p:cNvPicPr>
          <p:nvPr/>
        </p:nvPicPr>
        <p:blipFill>
          <a:blip r:embed="rId2"/>
          <a:stretch>
            <a:fillRect/>
          </a:stretch>
        </p:blipFill>
        <p:spPr>
          <a:xfrm>
            <a:off x="1426307" y="2219568"/>
            <a:ext cx="3028461" cy="4635023"/>
          </a:xfrm>
          <a:prstGeom prst="rect">
            <a:avLst/>
          </a:prstGeom>
        </p:spPr>
      </p:pic>
      <p:pic>
        <p:nvPicPr>
          <p:cNvPr id="10" name="Picture 9">
            <a:extLst>
              <a:ext uri="{FF2B5EF4-FFF2-40B4-BE49-F238E27FC236}">
                <a16:creationId xmlns:a16="http://schemas.microsoft.com/office/drawing/2014/main" id="{A17AB1F8-A6E5-4353-84C3-8B7C477E653E}"/>
              </a:ext>
            </a:extLst>
          </p:cNvPr>
          <p:cNvPicPr>
            <a:picLocks noChangeAspect="1"/>
          </p:cNvPicPr>
          <p:nvPr/>
        </p:nvPicPr>
        <p:blipFill>
          <a:blip r:embed="rId3"/>
          <a:stretch>
            <a:fillRect/>
          </a:stretch>
        </p:blipFill>
        <p:spPr>
          <a:xfrm>
            <a:off x="4865074" y="2222977"/>
            <a:ext cx="3154124" cy="4635023"/>
          </a:xfrm>
          <a:prstGeom prst="rect">
            <a:avLst/>
          </a:prstGeom>
        </p:spPr>
      </p:pic>
      <p:sp>
        <p:nvSpPr>
          <p:cNvPr id="12" name="Arrow: Up 11">
            <a:extLst>
              <a:ext uri="{FF2B5EF4-FFF2-40B4-BE49-F238E27FC236}">
                <a16:creationId xmlns:a16="http://schemas.microsoft.com/office/drawing/2014/main" id="{2C04F823-4A88-4371-B878-5C18F6628AE4}"/>
              </a:ext>
            </a:extLst>
          </p:cNvPr>
          <p:cNvSpPr/>
          <p:nvPr/>
        </p:nvSpPr>
        <p:spPr>
          <a:xfrm>
            <a:off x="1016001" y="2803768"/>
            <a:ext cx="890954" cy="1096109"/>
          </a:xfrm>
          <a:prstGeom prst="upArrow">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2060"/>
                </a:solidFill>
              </a:rPr>
              <a:t>746%</a:t>
            </a:r>
            <a:endParaRPr lang="en-AU" sz="800" b="1" dirty="0">
              <a:solidFill>
                <a:srgbClr val="002060"/>
              </a:solidFill>
            </a:endParaRPr>
          </a:p>
        </p:txBody>
      </p:sp>
      <p:sp>
        <p:nvSpPr>
          <p:cNvPr id="14" name="Arrow: Up 13">
            <a:extLst>
              <a:ext uri="{FF2B5EF4-FFF2-40B4-BE49-F238E27FC236}">
                <a16:creationId xmlns:a16="http://schemas.microsoft.com/office/drawing/2014/main" id="{95771732-2218-4C00-B923-17FD079646FD}"/>
              </a:ext>
            </a:extLst>
          </p:cNvPr>
          <p:cNvSpPr/>
          <p:nvPr/>
        </p:nvSpPr>
        <p:spPr>
          <a:xfrm>
            <a:off x="980830" y="4339491"/>
            <a:ext cx="890954" cy="1217247"/>
          </a:xfrm>
          <a:prstGeom prst="upArrow">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2060"/>
                </a:solidFill>
              </a:rPr>
              <a:t>856%</a:t>
            </a:r>
            <a:endParaRPr lang="en-AU" sz="800" b="1" dirty="0">
              <a:solidFill>
                <a:srgbClr val="002060"/>
              </a:solidFill>
            </a:endParaRPr>
          </a:p>
        </p:txBody>
      </p:sp>
      <p:sp>
        <p:nvSpPr>
          <p:cNvPr id="16" name="Arrow: Up 15">
            <a:extLst>
              <a:ext uri="{FF2B5EF4-FFF2-40B4-BE49-F238E27FC236}">
                <a16:creationId xmlns:a16="http://schemas.microsoft.com/office/drawing/2014/main" id="{AFC7D016-8C2E-4A54-979D-692392E4402F}"/>
              </a:ext>
            </a:extLst>
          </p:cNvPr>
          <p:cNvSpPr/>
          <p:nvPr/>
        </p:nvSpPr>
        <p:spPr>
          <a:xfrm>
            <a:off x="978646" y="5844762"/>
            <a:ext cx="808893" cy="1009828"/>
          </a:xfrm>
          <a:prstGeom prst="upArrow">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2060"/>
                </a:solidFill>
              </a:rPr>
              <a:t>480%</a:t>
            </a:r>
            <a:endParaRPr lang="en-AU" sz="800" b="1" dirty="0">
              <a:solidFill>
                <a:srgbClr val="002060"/>
              </a:solidFill>
            </a:endParaRPr>
          </a:p>
        </p:txBody>
      </p:sp>
      <p:sp>
        <p:nvSpPr>
          <p:cNvPr id="18" name="Arrow: Up 17">
            <a:extLst>
              <a:ext uri="{FF2B5EF4-FFF2-40B4-BE49-F238E27FC236}">
                <a16:creationId xmlns:a16="http://schemas.microsoft.com/office/drawing/2014/main" id="{7888F28C-B178-4577-B3BC-1BF0806B664F}"/>
              </a:ext>
            </a:extLst>
          </p:cNvPr>
          <p:cNvSpPr/>
          <p:nvPr/>
        </p:nvSpPr>
        <p:spPr>
          <a:xfrm>
            <a:off x="4595447" y="2803769"/>
            <a:ext cx="758206" cy="1162538"/>
          </a:xfrm>
          <a:prstGeom prst="upArrow">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2060"/>
                </a:solidFill>
              </a:rPr>
              <a:t>608%</a:t>
            </a:r>
            <a:endParaRPr lang="en-AU" sz="800" b="1" dirty="0">
              <a:solidFill>
                <a:srgbClr val="002060"/>
              </a:solidFill>
            </a:endParaRPr>
          </a:p>
        </p:txBody>
      </p:sp>
      <p:sp>
        <p:nvSpPr>
          <p:cNvPr id="20" name="Arrow: Up 19">
            <a:extLst>
              <a:ext uri="{FF2B5EF4-FFF2-40B4-BE49-F238E27FC236}">
                <a16:creationId xmlns:a16="http://schemas.microsoft.com/office/drawing/2014/main" id="{DDF6CFDD-8438-4596-9137-9E3DD71DC5EE}"/>
              </a:ext>
            </a:extLst>
          </p:cNvPr>
          <p:cNvSpPr/>
          <p:nvPr/>
        </p:nvSpPr>
        <p:spPr>
          <a:xfrm>
            <a:off x="4570216" y="4394200"/>
            <a:ext cx="758206" cy="1248508"/>
          </a:xfrm>
          <a:prstGeom prst="upArrow">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2060"/>
                </a:solidFill>
              </a:rPr>
              <a:t>832%</a:t>
            </a:r>
            <a:endParaRPr lang="en-AU" sz="800" b="1" dirty="0">
              <a:solidFill>
                <a:srgbClr val="002060"/>
              </a:solidFill>
            </a:endParaRPr>
          </a:p>
        </p:txBody>
      </p:sp>
      <p:sp>
        <p:nvSpPr>
          <p:cNvPr id="24" name="Arrow: Up 23">
            <a:extLst>
              <a:ext uri="{FF2B5EF4-FFF2-40B4-BE49-F238E27FC236}">
                <a16:creationId xmlns:a16="http://schemas.microsoft.com/office/drawing/2014/main" id="{F4211375-7CF0-40F2-B7F4-BE98B5BD743E}"/>
              </a:ext>
            </a:extLst>
          </p:cNvPr>
          <p:cNvSpPr/>
          <p:nvPr/>
        </p:nvSpPr>
        <p:spPr>
          <a:xfrm>
            <a:off x="4495798" y="6094046"/>
            <a:ext cx="832624" cy="760543"/>
          </a:xfrm>
          <a:prstGeom prst="upArrow">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2060"/>
                </a:solidFill>
              </a:rPr>
              <a:t>432%</a:t>
            </a:r>
            <a:endParaRPr lang="en-AU" sz="800" b="1" dirty="0">
              <a:solidFill>
                <a:srgbClr val="002060"/>
              </a:solidFill>
            </a:endParaRPr>
          </a:p>
        </p:txBody>
      </p:sp>
      <p:pic>
        <p:nvPicPr>
          <p:cNvPr id="3" name="Picture 2">
            <a:extLst>
              <a:ext uri="{FF2B5EF4-FFF2-40B4-BE49-F238E27FC236}">
                <a16:creationId xmlns:a16="http://schemas.microsoft.com/office/drawing/2014/main" id="{5890C824-E424-47B3-B838-A338E62A00A4}"/>
              </a:ext>
            </a:extLst>
          </p:cNvPr>
          <p:cNvPicPr>
            <a:picLocks noChangeAspect="1"/>
          </p:cNvPicPr>
          <p:nvPr/>
        </p:nvPicPr>
        <p:blipFill>
          <a:blip r:embed="rId4"/>
          <a:stretch>
            <a:fillRect/>
          </a:stretch>
        </p:blipFill>
        <p:spPr>
          <a:xfrm>
            <a:off x="8314056" y="2219568"/>
            <a:ext cx="3124200" cy="2495550"/>
          </a:xfrm>
          <a:prstGeom prst="rect">
            <a:avLst/>
          </a:prstGeom>
        </p:spPr>
      </p:pic>
      <p:sp>
        <p:nvSpPr>
          <p:cNvPr id="30" name="Arrow: Up 29">
            <a:extLst>
              <a:ext uri="{FF2B5EF4-FFF2-40B4-BE49-F238E27FC236}">
                <a16:creationId xmlns:a16="http://schemas.microsoft.com/office/drawing/2014/main" id="{50367174-08C2-4979-8D21-244391519B26}"/>
              </a:ext>
            </a:extLst>
          </p:cNvPr>
          <p:cNvSpPr/>
          <p:nvPr/>
        </p:nvSpPr>
        <p:spPr>
          <a:xfrm>
            <a:off x="8118229" y="4331678"/>
            <a:ext cx="758206" cy="757845"/>
          </a:xfrm>
          <a:prstGeom prst="upArrow">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2060"/>
                </a:solidFill>
              </a:rPr>
              <a:t>183%</a:t>
            </a:r>
            <a:endParaRPr lang="en-AU" sz="800" b="1" dirty="0">
              <a:solidFill>
                <a:srgbClr val="002060"/>
              </a:solidFill>
            </a:endParaRPr>
          </a:p>
        </p:txBody>
      </p:sp>
      <p:sp>
        <p:nvSpPr>
          <p:cNvPr id="28" name="Arrow: Up 27">
            <a:extLst>
              <a:ext uri="{FF2B5EF4-FFF2-40B4-BE49-F238E27FC236}">
                <a16:creationId xmlns:a16="http://schemas.microsoft.com/office/drawing/2014/main" id="{7E8A3095-237C-4FCF-A946-ED362410CB87}"/>
              </a:ext>
            </a:extLst>
          </p:cNvPr>
          <p:cNvSpPr/>
          <p:nvPr/>
        </p:nvSpPr>
        <p:spPr>
          <a:xfrm>
            <a:off x="8118229" y="2803769"/>
            <a:ext cx="758206" cy="1162538"/>
          </a:xfrm>
          <a:prstGeom prst="upArrow">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2060"/>
                </a:solidFill>
              </a:rPr>
              <a:t>792%</a:t>
            </a:r>
            <a:endParaRPr lang="en-AU" sz="800" b="1" dirty="0">
              <a:solidFill>
                <a:srgbClr val="002060"/>
              </a:solidFill>
            </a:endParaRPr>
          </a:p>
        </p:txBody>
      </p:sp>
    </p:spTree>
    <p:extLst>
      <p:ext uri="{BB962C8B-B14F-4D97-AF65-F5344CB8AC3E}">
        <p14:creationId xmlns:p14="http://schemas.microsoft.com/office/powerpoint/2010/main" val="327678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2513-E4B5-461C-8690-F527AB84DA72}"/>
              </a:ext>
            </a:extLst>
          </p:cNvPr>
          <p:cNvSpPr>
            <a:spLocks noGrp="1"/>
          </p:cNvSpPr>
          <p:nvPr>
            <p:ph type="title"/>
          </p:nvPr>
        </p:nvSpPr>
        <p:spPr/>
        <p:txBody>
          <a:bodyPr>
            <a:normAutofit/>
          </a:bodyPr>
          <a:lstStyle/>
          <a:p>
            <a:r>
              <a:rPr lang="en-US" sz="2900" b="1" i="1" dirty="0"/>
              <a:t>Empty container park history</a:t>
            </a:r>
            <a:br>
              <a:rPr lang="en-US" sz="4400" b="1" i="1" dirty="0"/>
            </a:br>
            <a:r>
              <a:rPr lang="en-US" sz="2200" b="1" i="1" dirty="0">
                <a:solidFill>
                  <a:srgbClr val="002060"/>
                </a:solidFill>
              </a:rPr>
              <a:t>As you can see from the empty container park history empty yards follow each other in increasing their prices phenomenally</a:t>
            </a:r>
            <a:endParaRPr lang="en-AU" sz="2200" b="1" i="1" dirty="0">
              <a:solidFill>
                <a:srgbClr val="002060"/>
              </a:solidFill>
            </a:endParaRPr>
          </a:p>
        </p:txBody>
      </p:sp>
      <p:sp>
        <p:nvSpPr>
          <p:cNvPr id="3" name="Content Placeholder 2">
            <a:extLst>
              <a:ext uri="{FF2B5EF4-FFF2-40B4-BE49-F238E27FC236}">
                <a16:creationId xmlns:a16="http://schemas.microsoft.com/office/drawing/2014/main" id="{AF0270FF-BD1A-4209-A3E6-07F753E63E59}"/>
              </a:ext>
            </a:extLst>
          </p:cNvPr>
          <p:cNvSpPr>
            <a:spLocks noGrp="1"/>
          </p:cNvSpPr>
          <p:nvPr>
            <p:ph sz="half" idx="1"/>
          </p:nvPr>
        </p:nvSpPr>
        <p:spPr>
          <a:xfrm>
            <a:off x="1371600" y="2582986"/>
            <a:ext cx="2114062" cy="3581401"/>
          </a:xfrm>
          <a:ln>
            <a:solidFill>
              <a:srgbClr val="002060"/>
            </a:solidFill>
          </a:ln>
        </p:spPr>
        <p:txBody>
          <a:bodyPr>
            <a:normAutofit fontScale="62500" lnSpcReduction="20000"/>
          </a:bodyPr>
          <a:lstStyle/>
          <a:p>
            <a:pPr marL="0" indent="0">
              <a:buNone/>
            </a:pPr>
            <a:r>
              <a:rPr lang="en-US" sz="3600" b="1" dirty="0">
                <a:solidFill>
                  <a:srgbClr val="002060"/>
                </a:solidFill>
              </a:rPr>
              <a:t>2012-2015</a:t>
            </a:r>
          </a:p>
          <a:p>
            <a:r>
              <a:rPr lang="en-AU" sz="1900" dirty="0">
                <a:solidFill>
                  <a:srgbClr val="1F497D"/>
                </a:solidFill>
                <a:effectLst/>
                <a:latin typeface="Calibri" panose="020F0502020204030204" pitchFamily="34" charset="0"/>
                <a:ea typeface="Calibri" panose="020F0502020204030204" pitchFamily="34" charset="0"/>
              </a:rPr>
              <a:t>The cost of booking slots started at $6.50 per slot in September 2012 for Tynes ACFS &amp; MT Movements. </a:t>
            </a:r>
          </a:p>
          <a:p>
            <a:r>
              <a:rPr lang="en-AU" sz="1900" dirty="0">
                <a:solidFill>
                  <a:srgbClr val="1F497D"/>
                </a:solidFill>
                <a:effectLst/>
                <a:latin typeface="Calibri" panose="020F0502020204030204" pitchFamily="34" charset="0"/>
                <a:ea typeface="Calibri" panose="020F0502020204030204" pitchFamily="34" charset="0"/>
              </a:rPr>
              <a:t>In January 2015, MCS Cooks River &amp; DP World Logistics introduced a $6.50 per slot fee and the cost increased to $8.00 at MT Movements, Tynes</a:t>
            </a:r>
            <a:r>
              <a:rPr lang="en-AU" sz="1900" dirty="0">
                <a:solidFill>
                  <a:srgbClr val="1F497D"/>
                </a:solidFill>
                <a:latin typeface="Calibri" panose="020F0502020204030204" pitchFamily="34" charset="0"/>
                <a:ea typeface="Calibri" panose="020F0502020204030204" pitchFamily="34" charset="0"/>
              </a:rPr>
              <a:t> </a:t>
            </a:r>
            <a:r>
              <a:rPr lang="en-AU" sz="1900" dirty="0">
                <a:solidFill>
                  <a:srgbClr val="1F497D"/>
                </a:solidFill>
                <a:effectLst/>
                <a:latin typeface="Calibri" panose="020F0502020204030204" pitchFamily="34" charset="0"/>
                <a:ea typeface="Calibri" panose="020F0502020204030204" pitchFamily="34" charset="0"/>
              </a:rPr>
              <a:t>ACFS and Qube.</a:t>
            </a:r>
          </a:p>
          <a:p>
            <a:r>
              <a:rPr lang="en-AU" sz="1900" dirty="0">
                <a:solidFill>
                  <a:srgbClr val="1F497D"/>
                </a:solidFill>
                <a:latin typeface="Calibri" panose="020F0502020204030204" pitchFamily="34" charset="0"/>
                <a:ea typeface="Calibri" panose="020F0502020204030204" pitchFamily="34" charset="0"/>
              </a:rPr>
              <a:t>In May 2015, MCS Cooks River increased its fee to $8 a slot, in only 4 months. DPW World Logistics following increasing to $8.50 in November 2015.</a:t>
            </a:r>
          </a:p>
          <a:p>
            <a:endParaRPr lang="en-AU" sz="1900" dirty="0">
              <a:effectLst/>
              <a:latin typeface="Calibri" panose="020F0502020204030204" pitchFamily="34" charset="0"/>
              <a:ea typeface="Calibri" panose="020F0502020204030204" pitchFamily="34" charset="0"/>
            </a:endParaRPr>
          </a:p>
          <a:p>
            <a:pPr marL="0" indent="0">
              <a:buNone/>
            </a:pPr>
            <a:endParaRPr lang="en-AU" dirty="0"/>
          </a:p>
        </p:txBody>
      </p:sp>
      <p:sp>
        <p:nvSpPr>
          <p:cNvPr id="4" name="Content Placeholder 3">
            <a:extLst>
              <a:ext uri="{FF2B5EF4-FFF2-40B4-BE49-F238E27FC236}">
                <a16:creationId xmlns:a16="http://schemas.microsoft.com/office/drawing/2014/main" id="{1DD8755B-A28B-46C7-A875-BADC6B8AC8B3}"/>
              </a:ext>
            </a:extLst>
          </p:cNvPr>
          <p:cNvSpPr>
            <a:spLocks noGrp="1"/>
          </p:cNvSpPr>
          <p:nvPr>
            <p:ph sz="half" idx="2"/>
          </p:nvPr>
        </p:nvSpPr>
        <p:spPr>
          <a:xfrm>
            <a:off x="3602449" y="2582986"/>
            <a:ext cx="3048443" cy="3581401"/>
          </a:xfrm>
          <a:ln>
            <a:solidFill>
              <a:srgbClr val="002060"/>
            </a:solidFill>
          </a:ln>
        </p:spPr>
        <p:txBody>
          <a:bodyPr>
            <a:normAutofit fontScale="62500" lnSpcReduction="20000"/>
          </a:bodyPr>
          <a:lstStyle/>
          <a:p>
            <a:pPr marL="0" indent="0">
              <a:buNone/>
            </a:pPr>
            <a:r>
              <a:rPr lang="en-US" sz="3600" b="1" dirty="0">
                <a:solidFill>
                  <a:srgbClr val="002060"/>
                </a:solidFill>
              </a:rPr>
              <a:t>2017-2018</a:t>
            </a:r>
          </a:p>
          <a:p>
            <a:r>
              <a:rPr lang="en-AU" sz="1900" dirty="0">
                <a:solidFill>
                  <a:srgbClr val="1F497D"/>
                </a:solidFill>
                <a:latin typeface="Calibri" panose="020F0502020204030204" pitchFamily="34" charset="0"/>
              </a:rPr>
              <a:t>MCS Cooks River started charging Early and Late fees of $15 in April 2017</a:t>
            </a:r>
          </a:p>
          <a:p>
            <a:r>
              <a:rPr lang="en-AU" sz="1900" dirty="0">
                <a:solidFill>
                  <a:srgbClr val="1F497D"/>
                </a:solidFill>
                <a:latin typeface="Calibri" panose="020F0502020204030204" pitchFamily="34" charset="0"/>
              </a:rPr>
              <a:t>DP World Logistics Park 1 &amp; 2 increased its fee to $10.50 in October 2017, with the others following in November &amp; December 2017 to $10 (Tynes St Peters, Tynes ACFS, Tynes ACFS E Depot &amp; MT Movements)</a:t>
            </a:r>
          </a:p>
          <a:p>
            <a:r>
              <a:rPr lang="en-AU" sz="1900" dirty="0">
                <a:solidFill>
                  <a:srgbClr val="1F497D"/>
                </a:solidFill>
                <a:effectLst/>
                <a:latin typeface="Calibri" panose="020F0502020204030204" pitchFamily="34" charset="0"/>
                <a:ea typeface="Calibri" panose="020F0502020204030204" pitchFamily="34" charset="0"/>
              </a:rPr>
              <a:t>MCS Cooks River increased its Early and Late fees to $18 in August 2018</a:t>
            </a:r>
            <a:endParaRPr lang="en-AU" sz="1900" dirty="0">
              <a:effectLst/>
              <a:latin typeface="Calibri" panose="020F0502020204030204" pitchFamily="34" charset="0"/>
              <a:ea typeface="Calibri" panose="020F0502020204030204" pitchFamily="34" charset="0"/>
            </a:endParaRPr>
          </a:p>
          <a:p>
            <a:r>
              <a:rPr lang="en-AU" sz="1900" dirty="0">
                <a:solidFill>
                  <a:srgbClr val="1F497D"/>
                </a:solidFill>
                <a:latin typeface="Calibri" panose="020F0502020204030204" pitchFamily="34" charset="0"/>
              </a:rPr>
              <a:t>DPW Logistics followed in October 2018 by charging $16.50 for Early and Late fees</a:t>
            </a:r>
          </a:p>
          <a:p>
            <a:r>
              <a:rPr lang="en-AU" sz="1900" dirty="0">
                <a:solidFill>
                  <a:srgbClr val="1F497D"/>
                </a:solidFill>
                <a:latin typeface="Calibri" panose="020F0502020204030204" pitchFamily="34" charset="0"/>
              </a:rPr>
              <a:t>DPW Logistics also increased to $10.90 and implemented a Saturday fee of $21.50 in December 2018</a:t>
            </a:r>
          </a:p>
          <a:p>
            <a:pPr marL="0" indent="0">
              <a:buNone/>
            </a:pPr>
            <a:endParaRPr lang="en-AU" dirty="0"/>
          </a:p>
        </p:txBody>
      </p:sp>
      <p:sp>
        <p:nvSpPr>
          <p:cNvPr id="5" name="Content Placeholder 3">
            <a:extLst>
              <a:ext uri="{FF2B5EF4-FFF2-40B4-BE49-F238E27FC236}">
                <a16:creationId xmlns:a16="http://schemas.microsoft.com/office/drawing/2014/main" id="{D8B15AF6-6459-4CC0-87B8-DC68E9F4A72D}"/>
              </a:ext>
            </a:extLst>
          </p:cNvPr>
          <p:cNvSpPr txBox="1">
            <a:spLocks/>
          </p:cNvSpPr>
          <p:nvPr/>
        </p:nvSpPr>
        <p:spPr>
          <a:xfrm>
            <a:off x="6783310" y="2582986"/>
            <a:ext cx="5174228" cy="3581401"/>
          </a:xfrm>
          <a:prstGeom prst="rect">
            <a:avLst/>
          </a:prstGeom>
          <a:ln>
            <a:solidFill>
              <a:srgbClr val="002060"/>
            </a:solidFill>
          </a:ln>
        </p:spPr>
        <p:txBody>
          <a:bodyPr vert="horz" lIns="91440" tIns="45720" rIns="91440" bIns="45720" rtlCol="0">
            <a:normAutofit fontScale="5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3000" b="1" dirty="0">
                <a:solidFill>
                  <a:srgbClr val="002060"/>
                </a:solidFill>
              </a:rPr>
              <a:t>2019</a:t>
            </a:r>
          </a:p>
          <a:p>
            <a:r>
              <a:rPr lang="en-AU" sz="2200" dirty="0">
                <a:solidFill>
                  <a:srgbClr val="1F497D"/>
                </a:solidFill>
                <a:effectLst/>
                <a:latin typeface="Calibri" panose="020F0502020204030204" pitchFamily="34" charset="0"/>
                <a:ea typeface="Calibri" panose="020F0502020204030204" pitchFamily="34" charset="0"/>
              </a:rPr>
              <a:t>MCS Cooks River increased its fees to $20 or $22.50 for Saturday in January 2019 and the others followed with an increase to $15 (Tynes, ACFS and MT Movements) </a:t>
            </a:r>
            <a:endParaRPr lang="en-AU" sz="2200" dirty="0">
              <a:effectLst/>
              <a:latin typeface="Calibri" panose="020F0502020204030204" pitchFamily="34" charset="0"/>
              <a:ea typeface="Calibri" panose="020F0502020204030204" pitchFamily="34" charset="0"/>
            </a:endParaRPr>
          </a:p>
          <a:p>
            <a:r>
              <a:rPr lang="en-AU" sz="2200" dirty="0">
                <a:solidFill>
                  <a:srgbClr val="1F497D"/>
                </a:solidFill>
                <a:effectLst/>
                <a:latin typeface="Calibri" panose="020F0502020204030204" pitchFamily="34" charset="0"/>
                <a:ea typeface="Calibri" panose="020F0502020204030204" pitchFamily="34" charset="0"/>
              </a:rPr>
              <a:t>DPW Logistics increased its fee to $23 in March 2019 and the Early and late fee to $25.50</a:t>
            </a:r>
            <a:endParaRPr lang="en-AU" sz="2200" dirty="0">
              <a:effectLst/>
              <a:latin typeface="Calibri" panose="020F0502020204030204" pitchFamily="34" charset="0"/>
              <a:ea typeface="Calibri" panose="020F0502020204030204" pitchFamily="34" charset="0"/>
            </a:endParaRPr>
          </a:p>
          <a:p>
            <a:r>
              <a:rPr lang="en-AU" sz="2200" dirty="0">
                <a:solidFill>
                  <a:srgbClr val="1F497D"/>
                </a:solidFill>
                <a:effectLst/>
                <a:latin typeface="Calibri" panose="020F0502020204030204" pitchFamily="34" charset="0"/>
                <a:ea typeface="Calibri" panose="020F0502020204030204" pitchFamily="34" charset="0"/>
              </a:rPr>
              <a:t>ACFS E Depot &amp; ACFS Enfield also increased the booking fees to $23 in March 2019 and Tynes St Peters to $20 in May 2019</a:t>
            </a:r>
            <a:endParaRPr lang="en-AU" sz="2200" dirty="0">
              <a:effectLst/>
              <a:latin typeface="Calibri" panose="020F0502020204030204" pitchFamily="34" charset="0"/>
              <a:ea typeface="Calibri" panose="020F0502020204030204" pitchFamily="34" charset="0"/>
            </a:endParaRPr>
          </a:p>
          <a:p>
            <a:r>
              <a:rPr lang="en-AU" sz="2200" dirty="0">
                <a:solidFill>
                  <a:srgbClr val="1F497D"/>
                </a:solidFill>
                <a:effectLst/>
                <a:latin typeface="Calibri" panose="020F0502020204030204" pitchFamily="34" charset="0"/>
                <a:ea typeface="Calibri" panose="020F0502020204030204" pitchFamily="34" charset="0"/>
              </a:rPr>
              <a:t>MCS Cooks River  had a massive increase in September 2019 to $40 (100% increase) or $50 for slots outside business hours</a:t>
            </a:r>
            <a:endParaRPr lang="en-AU" sz="2200" dirty="0">
              <a:effectLst/>
              <a:latin typeface="Calibri" panose="020F0502020204030204" pitchFamily="34" charset="0"/>
              <a:ea typeface="Calibri" panose="020F0502020204030204" pitchFamily="34" charset="0"/>
            </a:endParaRPr>
          </a:p>
          <a:p>
            <a:r>
              <a:rPr lang="en-AU" sz="2200" dirty="0">
                <a:solidFill>
                  <a:srgbClr val="1F497D"/>
                </a:solidFill>
                <a:effectLst/>
                <a:latin typeface="Calibri" panose="020F0502020204030204" pitchFamily="34" charset="0"/>
                <a:ea typeface="Calibri" panose="020F0502020204030204" pitchFamily="34" charset="0"/>
              </a:rPr>
              <a:t>Tynes ACFS E Depot and MT Movements increased their slot fees to $20 in August 2019</a:t>
            </a:r>
            <a:endParaRPr lang="en-AU" sz="2200" dirty="0">
              <a:effectLst/>
              <a:latin typeface="Calibri" panose="020F0502020204030204" pitchFamily="34" charset="0"/>
              <a:ea typeface="Calibri" panose="020F0502020204030204" pitchFamily="34" charset="0"/>
            </a:endParaRPr>
          </a:p>
          <a:p>
            <a:r>
              <a:rPr lang="en-AU" sz="2200" dirty="0">
                <a:solidFill>
                  <a:srgbClr val="1F497D"/>
                </a:solidFill>
                <a:effectLst/>
                <a:latin typeface="Calibri" panose="020F0502020204030204" pitchFamily="34" charset="0"/>
                <a:ea typeface="Calibri" panose="020F0502020204030204" pitchFamily="34" charset="0"/>
              </a:rPr>
              <a:t>PATRICKS /Cargo link started charging $6.50 in August 19, then increased to $13 in September and introduced a </a:t>
            </a:r>
            <a:r>
              <a:rPr lang="en-AU" sz="2200" i="1" dirty="0">
                <a:solidFill>
                  <a:srgbClr val="1F497D"/>
                </a:solidFill>
                <a:effectLst/>
                <a:latin typeface="Calibri" panose="020F0502020204030204" pitchFamily="34" charset="0"/>
                <a:ea typeface="Calibri" panose="020F0502020204030204" pitchFamily="34" charset="0"/>
              </a:rPr>
              <a:t>No Show fee of $120 the same month</a:t>
            </a:r>
            <a:endParaRPr lang="en-AU" sz="2200" dirty="0">
              <a:effectLst/>
              <a:latin typeface="Calibri" panose="020F0502020204030204" pitchFamily="34" charset="0"/>
              <a:ea typeface="Calibri" panose="020F0502020204030204" pitchFamily="34" charset="0"/>
            </a:endParaRPr>
          </a:p>
          <a:p>
            <a:r>
              <a:rPr lang="en-AU" sz="2200" dirty="0">
                <a:solidFill>
                  <a:srgbClr val="1F497D"/>
                </a:solidFill>
                <a:effectLst/>
                <a:latin typeface="Calibri" panose="020F0502020204030204" pitchFamily="34" charset="0"/>
                <a:ea typeface="Calibri" panose="020F0502020204030204" pitchFamily="34" charset="0"/>
              </a:rPr>
              <a:t>In October 2019, Tynes St Peters and MT Movements went to $36.60; ACFS </a:t>
            </a:r>
            <a:r>
              <a:rPr lang="en-AU" sz="2200" dirty="0">
                <a:solidFill>
                  <a:srgbClr val="1F497D"/>
                </a:solidFill>
                <a:latin typeface="Calibri" panose="020F0502020204030204" pitchFamily="34" charset="0"/>
                <a:ea typeface="Calibri" panose="020F0502020204030204" pitchFamily="34" charset="0"/>
              </a:rPr>
              <a:t>E Depot Link, ACFS Enfield </a:t>
            </a:r>
            <a:r>
              <a:rPr lang="en-AU" sz="2200" dirty="0">
                <a:solidFill>
                  <a:srgbClr val="1F497D"/>
                </a:solidFill>
                <a:effectLst/>
                <a:latin typeface="Calibri" panose="020F0502020204030204" pitchFamily="34" charset="0"/>
                <a:ea typeface="Calibri" panose="020F0502020204030204" pitchFamily="34" charset="0"/>
              </a:rPr>
              <a:t>and Tynes ACFS increased to $38.00</a:t>
            </a:r>
            <a:endParaRPr lang="en-AU" dirty="0"/>
          </a:p>
        </p:txBody>
      </p:sp>
    </p:spTree>
    <p:extLst>
      <p:ext uri="{BB962C8B-B14F-4D97-AF65-F5344CB8AC3E}">
        <p14:creationId xmlns:p14="http://schemas.microsoft.com/office/powerpoint/2010/main" val="290218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2513-E4B5-461C-8690-F527AB84DA72}"/>
              </a:ext>
            </a:extLst>
          </p:cNvPr>
          <p:cNvSpPr>
            <a:spLocks noGrp="1"/>
          </p:cNvSpPr>
          <p:nvPr>
            <p:ph type="title"/>
          </p:nvPr>
        </p:nvSpPr>
        <p:spPr/>
        <p:txBody>
          <a:bodyPr>
            <a:normAutofit/>
          </a:bodyPr>
          <a:lstStyle/>
          <a:p>
            <a:r>
              <a:rPr lang="en-US" sz="2900" b="1" i="1" dirty="0"/>
              <a:t>Empty container park history continued</a:t>
            </a:r>
            <a:br>
              <a:rPr lang="en-US" sz="4400" b="1" i="1" dirty="0"/>
            </a:br>
            <a:r>
              <a:rPr lang="en-US" sz="2200" b="1" i="1" dirty="0">
                <a:solidFill>
                  <a:srgbClr val="002060"/>
                </a:solidFill>
              </a:rPr>
              <a:t>As you can see from the empty container park history empty yards follow each other in increasing their prices phenomenally, the latest 2020 September increase highlights the collusion</a:t>
            </a:r>
            <a:endParaRPr lang="en-AU" sz="2200" b="1" i="1" dirty="0">
              <a:solidFill>
                <a:srgbClr val="002060"/>
              </a:solidFill>
            </a:endParaRPr>
          </a:p>
        </p:txBody>
      </p:sp>
      <p:sp>
        <p:nvSpPr>
          <p:cNvPr id="3" name="Content Placeholder 2">
            <a:extLst>
              <a:ext uri="{FF2B5EF4-FFF2-40B4-BE49-F238E27FC236}">
                <a16:creationId xmlns:a16="http://schemas.microsoft.com/office/drawing/2014/main" id="{AF0270FF-BD1A-4209-A3E6-07F753E63E59}"/>
              </a:ext>
            </a:extLst>
          </p:cNvPr>
          <p:cNvSpPr>
            <a:spLocks noGrp="1"/>
          </p:cNvSpPr>
          <p:nvPr>
            <p:ph sz="half" idx="1"/>
          </p:nvPr>
        </p:nvSpPr>
        <p:spPr>
          <a:xfrm>
            <a:off x="1416538" y="2342172"/>
            <a:ext cx="9358923" cy="3581401"/>
          </a:xfrm>
          <a:ln>
            <a:solidFill>
              <a:srgbClr val="002060"/>
            </a:solidFill>
          </a:ln>
        </p:spPr>
        <p:txBody>
          <a:bodyPr>
            <a:normAutofit/>
          </a:bodyPr>
          <a:lstStyle/>
          <a:p>
            <a:pPr marL="0" indent="0">
              <a:buNone/>
            </a:pPr>
            <a:r>
              <a:rPr lang="en-US" sz="3600" b="1" dirty="0">
                <a:solidFill>
                  <a:srgbClr val="002060"/>
                </a:solidFill>
              </a:rPr>
              <a:t>2020</a:t>
            </a:r>
          </a:p>
          <a:p>
            <a:r>
              <a:rPr lang="en-AU" sz="12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Feb 2020, DPW Logistics increased again to $33.50 a 46% increase</a:t>
            </a:r>
          </a:p>
          <a:p>
            <a:r>
              <a:rPr lang="en-AU" sz="12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March 2020, Patrick/Cargo link charged $145 for a Fail to arrive/No show</a:t>
            </a:r>
          </a:p>
          <a:p>
            <a:pPr marL="0" indent="0">
              <a:buNone/>
            </a:pPr>
            <a:r>
              <a:rPr lang="en-US" sz="1200" b="1" dirty="0">
                <a:solidFill>
                  <a:srgbClr val="002060"/>
                </a:solidFill>
                <a:latin typeface="Calibri" panose="020F0502020204030204" pitchFamily="34" charset="0"/>
                <a:cs typeface="Calibri" panose="020F0502020204030204" pitchFamily="34" charset="0"/>
              </a:rPr>
              <a:t>September 2020 increases:</a:t>
            </a:r>
          </a:p>
          <a:p>
            <a:r>
              <a:rPr lang="en-AU" sz="1200" dirty="0">
                <a:solidFill>
                  <a:srgbClr val="1F497D"/>
                </a:solidFill>
                <a:latin typeface="Calibri" panose="020F0502020204030204" pitchFamily="34" charset="0"/>
                <a:cs typeface="Calibri" panose="020F0502020204030204" pitchFamily="34" charset="0"/>
              </a:rPr>
              <a:t> DPW Logistics increased again to $62.15, a 86% increase</a:t>
            </a:r>
          </a:p>
          <a:p>
            <a:r>
              <a:rPr lang="en-AU" sz="1200" dirty="0">
                <a:solidFill>
                  <a:srgbClr val="1F497D"/>
                </a:solidFill>
                <a:latin typeface="Calibri" panose="020F0502020204030204" pitchFamily="34" charset="0"/>
                <a:cs typeface="Calibri" panose="020F0502020204030204" pitchFamily="34" charset="0"/>
              </a:rPr>
              <a:t>MT Movements increased again to $60.60, a 66% increase </a:t>
            </a:r>
          </a:p>
          <a:p>
            <a:r>
              <a:rPr lang="en-AU" sz="1200" dirty="0">
                <a:solidFill>
                  <a:srgbClr val="1F497D"/>
                </a:solidFill>
                <a:latin typeface="Calibri" panose="020F0502020204030204" pitchFamily="34" charset="0"/>
                <a:cs typeface="Calibri" panose="020F0502020204030204" pitchFamily="34" charset="0"/>
              </a:rPr>
              <a:t>Tynes ACFS E Depot, ACFS E Depot Link, ACFS Enfield, Tynes ACFS Port Botany increased again to $58.00, a 53% increase</a:t>
            </a:r>
          </a:p>
          <a:p>
            <a:r>
              <a:rPr lang="en-AU" sz="1200" dirty="0">
                <a:solidFill>
                  <a:srgbClr val="1F497D"/>
                </a:solidFill>
                <a:latin typeface="Calibri" panose="020F0502020204030204" pitchFamily="34" charset="0"/>
                <a:cs typeface="Calibri" panose="020F0502020204030204" pitchFamily="34" charset="0"/>
              </a:rPr>
              <a:t>Tynes St Peters increased again to $56.60, a 55% increase </a:t>
            </a:r>
          </a:p>
          <a:p>
            <a:r>
              <a:rPr lang="en-AU" sz="1200" dirty="0">
                <a:solidFill>
                  <a:srgbClr val="1F497D"/>
                </a:solidFill>
                <a:latin typeface="Calibri" panose="020F0502020204030204" pitchFamily="34" charset="0"/>
                <a:cs typeface="Calibri" panose="020F0502020204030204" pitchFamily="34" charset="0"/>
              </a:rPr>
              <a:t>MCS Cooks River increased again to $55.00, a 38% increase</a:t>
            </a:r>
          </a:p>
          <a:p>
            <a:r>
              <a:rPr lang="en-AU" sz="1200" dirty="0">
                <a:solidFill>
                  <a:srgbClr val="1F497D"/>
                </a:solidFill>
                <a:latin typeface="Calibri" panose="020F0502020204030204" pitchFamily="34" charset="0"/>
                <a:cs typeface="Calibri" panose="020F0502020204030204" pitchFamily="34" charset="0"/>
              </a:rPr>
              <a:t>Tynes Punchbowl increased again to $56.60 a 183% increase</a:t>
            </a:r>
          </a:p>
          <a:p>
            <a:endParaRPr lang="en-AU" sz="1200" dirty="0">
              <a:solidFill>
                <a:srgbClr val="1F497D"/>
              </a:solidFill>
              <a:latin typeface="Calibri" panose="020F0502020204030204" pitchFamily="34" charset="0"/>
              <a:cs typeface="Calibri" panose="020F0502020204030204" pitchFamily="34" charset="0"/>
            </a:endParaRPr>
          </a:p>
          <a:p>
            <a:endParaRPr lang="en-AU" sz="1200" dirty="0">
              <a:solidFill>
                <a:srgbClr val="1F497D"/>
              </a:solidFill>
              <a:latin typeface="Calibri" panose="020F0502020204030204" pitchFamily="34" charset="0"/>
              <a:cs typeface="Calibri" panose="020F0502020204030204" pitchFamily="34" charset="0"/>
            </a:endParaRPr>
          </a:p>
          <a:p>
            <a:endParaRPr lang="en-US" sz="1200" dirty="0">
              <a:solidFill>
                <a:srgbClr val="1F497D"/>
              </a:solidFill>
              <a:latin typeface="Calibri" panose="020F0502020204030204" pitchFamily="34" charset="0"/>
              <a:cs typeface="Calibri" panose="020F0502020204030204" pitchFamily="34" charset="0"/>
            </a:endParaRPr>
          </a:p>
          <a:p>
            <a:endParaRPr lang="en-AU" sz="1200" dirty="0">
              <a:solidFill>
                <a:srgbClr val="1F497D"/>
              </a:solidFill>
              <a:latin typeface="Calibri" panose="020F0502020204030204" pitchFamily="34" charset="0"/>
              <a:cs typeface="Calibri" panose="020F0502020204030204" pitchFamily="34" charset="0"/>
            </a:endParaRPr>
          </a:p>
          <a:p>
            <a:pPr marL="0" indent="0">
              <a:buNone/>
            </a:pPr>
            <a:endParaRPr lang="en-AU" dirty="0"/>
          </a:p>
        </p:txBody>
      </p:sp>
      <p:sp>
        <p:nvSpPr>
          <p:cNvPr id="8" name="TextBox 7">
            <a:extLst>
              <a:ext uri="{FF2B5EF4-FFF2-40B4-BE49-F238E27FC236}">
                <a16:creationId xmlns:a16="http://schemas.microsoft.com/office/drawing/2014/main" id="{6ED47E51-4C32-4588-8720-40063B13CF29}"/>
              </a:ext>
            </a:extLst>
          </p:cNvPr>
          <p:cNvSpPr txBox="1"/>
          <p:nvPr/>
        </p:nvSpPr>
        <p:spPr>
          <a:xfrm>
            <a:off x="1570892" y="6096000"/>
            <a:ext cx="9204569" cy="369332"/>
          </a:xfrm>
          <a:prstGeom prst="rect">
            <a:avLst/>
          </a:prstGeom>
          <a:noFill/>
        </p:spPr>
        <p:txBody>
          <a:bodyPr wrap="square" rtlCol="0">
            <a:spAutoFit/>
          </a:bodyPr>
          <a:lstStyle/>
          <a:p>
            <a:pPr algn="ctr"/>
            <a:r>
              <a:rPr lang="en-US" b="1" i="1" dirty="0">
                <a:solidFill>
                  <a:srgbClr val="002060"/>
                </a:solidFill>
              </a:rPr>
              <a:t>When will these exponential increases in empty yard fees stop?</a:t>
            </a:r>
            <a:endParaRPr lang="en-AU" b="1" i="1" dirty="0">
              <a:solidFill>
                <a:srgbClr val="002060"/>
              </a:solidFill>
            </a:endParaRPr>
          </a:p>
        </p:txBody>
      </p:sp>
    </p:spTree>
    <p:extLst>
      <p:ext uri="{BB962C8B-B14F-4D97-AF65-F5344CB8AC3E}">
        <p14:creationId xmlns:p14="http://schemas.microsoft.com/office/powerpoint/2010/main" val="77135849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1A93D7651A1043ACAE1F0C081C11A3" ma:contentTypeVersion="21" ma:contentTypeDescription="Create a new document." ma:contentTypeScope="" ma:versionID="0e4e613d32bd1bfe4692d36eb2e99da6">
  <xsd:schema xmlns:xsd="http://www.w3.org/2001/XMLSchema" xmlns:xs="http://www.w3.org/2001/XMLSchema" xmlns:p="http://schemas.microsoft.com/office/2006/metadata/properties" xmlns:ns2="68d36cc7-3fbc-4455-bebb-3a044a67c435" xmlns:ns3="e5d50866-ed03-411d-9980-05b867857d64" targetNamespace="http://schemas.microsoft.com/office/2006/metadata/properties" ma:root="true" ma:fieldsID="adc15b0e8dfccd30eab5eb0075829bff" ns2:_="" ns3:_="">
    <xsd:import namespace="68d36cc7-3fbc-4455-bebb-3a044a67c435"/>
    <xsd:import namespace="e5d50866-ed03-411d-9980-05b867857d64"/>
    <xsd:element name="properties">
      <xsd:complexType>
        <xsd:sequence>
          <xsd:element name="documentManagement">
            <xsd:complexType>
              <xsd:all>
                <xsd:element ref="ns2:Topic" minOccurs="0"/>
                <xsd:element ref="ns2:_x0054_ag1" minOccurs="0"/>
                <xsd:element ref="ns2:_x0054_ag2" minOccurs="0"/>
                <xsd:element ref="ns2:MediaServiceMetadata" minOccurs="0"/>
                <xsd:element ref="ns2:MediaServiceFastMetadata" minOccurs="0"/>
                <xsd:element ref="ns2:_x0054_ag3" minOccurs="0"/>
                <xsd:element ref="ns3:SharedWithUsers" minOccurs="0"/>
                <xsd:element ref="ns3:SharedWithDetails" minOccurs="0"/>
                <xsd:element ref="ns2:_Flow_SignoffStatus"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d36cc7-3fbc-4455-bebb-3a044a67c435" elementFormDefault="qualified">
    <xsd:import namespace="http://schemas.microsoft.com/office/2006/documentManagement/types"/>
    <xsd:import namespace="http://schemas.microsoft.com/office/infopath/2007/PartnerControls"/>
    <xsd:element name="Topic" ma:index="2" nillable="true" ma:displayName="File" ma:description="Use this tag as the primary way of classifying policy documents." ma:format="Dropdown" ma:internalName="Topic">
      <xsd:simpleType>
        <xsd:restriction base="dms:Choice">
          <xsd:enumeration value="Heavy Vehicle Driver Fatigue Project"/>
          <xsd:enumeration value="Administration"/>
          <xsd:enumeration value="Bushfires and natural disasters"/>
          <xsd:enumeration value="Coronavirus"/>
          <xsd:enumeration value="Cross-Topic"/>
          <xsd:enumeration value="Engineering &amp; Technical"/>
          <xsd:enumeration value="Emissions, fuel &amp; fuel security"/>
          <xsd:enumeration value="HV Road Reform (charges)"/>
          <xsd:enumeration value="HVNL Review"/>
          <xsd:enumeration value="ITC"/>
          <xsd:enumeration value="Mental Health and Wellbeing"/>
          <xsd:enumeration value="National Freight &amp; Supply Chain Strategy"/>
          <xsd:enumeration value="NTC driver distraction RIS"/>
          <xsd:enumeration value="Parliamentary Friends of Trucks"/>
          <xsd:enumeration value="Political lobbying"/>
          <xsd:enumeration value="Productivity"/>
          <xsd:enumeration value="Productivity Commission review"/>
          <xsd:enumeration value="Road access, networks and infrastructure"/>
          <xsd:enumeration value="Safety"/>
          <xsd:enumeration value="Skills and workforce"/>
        </xsd:restriction>
      </xsd:simpleType>
    </xsd:element>
    <xsd:element name="_x0054_ag1" ma:index="3" nillable="true" ma:displayName="Related" ma:description="Use this tag to add cross-references to the file." ma:format="Dropdown" ma:internalName="_x0054_ag1">
      <xsd:complexType>
        <xsd:complexContent>
          <xsd:extension base="dms:MultiChoice">
            <xsd:sequence>
              <xsd:element name="Value" maxOccurs="unbounded" minOccurs="0" nillable="true">
                <xsd:simpleType>
                  <xsd:restriction base="dms:Choice">
                    <xsd:enumeration value="Driver training"/>
                    <xsd:enumeration value="Work health and safety"/>
                    <xsd:enumeration value="NHVR Policy"/>
                    <xsd:enumeration value="Automated vehicles"/>
                    <xsd:enumeration value="ACCI"/>
                    <xsd:enumeration value="Business investment impediments inquiry"/>
                    <xsd:enumeration value="CLOCS-A"/>
                    <xsd:enumeration value="Crash statistics"/>
                    <xsd:enumeration value="Dangerous goods code"/>
                    <xsd:enumeration value="Deloitte productivity project"/>
                    <xsd:enumeration value="Driver shortage"/>
                    <xsd:enumeration value="Drought"/>
                    <xsd:enumeration value="Drowsiness"/>
                    <xsd:enumeration value="Effluent load restraint"/>
                    <xsd:enumeration value="Emission standards"/>
                    <xsd:enumeration value="Enforcement"/>
                    <xsd:enumeration value="EWD NHVR policy and standards"/>
                    <xsd:enumeration value="Fatigue management"/>
                    <xsd:enumeration value="FIRS repeal"/>
                    <xsd:enumeration value="Freight &amp; supply chain strategy"/>
                    <xsd:enumeration value="Greenhouse and emissions"/>
                    <xsd:enumeration value="Heavy Vehicle Accreditation Working Group"/>
                    <xsd:enumeration value="Heavy vehicle charges"/>
                    <xsd:enumeration value="Heavy vehicle driver competency framework"/>
                    <xsd:enumeration value="Heavy Vehicle National Law"/>
                    <xsd:enumeration value="Heavy Vehicle National Law review"/>
                    <xsd:enumeration value="HPFV"/>
                    <xsd:enumeration value="HV rest areas"/>
                    <xsd:enumeration value="Industry Technical Council"/>
                    <xsd:enumeration value="Infrastructure"/>
                    <xsd:enumeration value="Liquid fuel security"/>
                    <xsd:enumeration value="Mastercode development"/>
                    <xsd:enumeration value="Medlock accreditation review"/>
                    <xsd:enumeration value="National Heavy Vehicle Registration System"/>
                    <xsd:enumeration value="National Road Safety Partnership Program"/>
                    <xsd:enumeration value="National Road Safety Strategy"/>
                    <xsd:enumeration value="NSW inquiry heavy vehicle safety &amp; use of technology"/>
                    <xsd:enumeration value="Operator licensing"/>
                    <xsd:enumeration value="OSOM review"/>
                    <xsd:enumeration value="Payment terms"/>
                    <xsd:enumeration value="PBS tyres"/>
                    <xsd:enumeration value="Productivity"/>
                    <xsd:enumeration value="Response to NSW crash increase"/>
                    <xsd:enumeration value="Road investment reform"/>
                    <xsd:enumeration value="RSRT"/>
                    <xsd:enumeration value="Safety"/>
                    <xsd:enumeration value="Safety Committee"/>
                    <xsd:enumeration value="SARAH and NRSW"/>
                    <xsd:enumeration value="Skills &amp; workforce committee"/>
                    <xsd:enumeration value="Skills - crane CV licence"/>
                    <xsd:enumeration value="Skills forecasts"/>
                    <xsd:enumeration value="Slow down move over"/>
                    <xsd:enumeration value="Taxable Payments Reporting"/>
                    <xsd:enumeration value="Taxation"/>
                    <xsd:enumeration value="Toll roads"/>
                    <xsd:enumeration value="Transport &amp; Economics committee"/>
                    <xsd:enumeration value="Trucking businesses"/>
                    <xsd:enumeration value="Trucking industry safety workshop"/>
                    <xsd:enumeration value="Vulnerable road users &amp; pedestrians"/>
                    <xsd:enumeration value="Width"/>
                  </xsd:restriction>
                </xsd:simpleType>
              </xsd:element>
            </xsd:sequence>
          </xsd:extension>
        </xsd:complexContent>
      </xsd:complexType>
    </xsd:element>
    <xsd:element name="_x0054_ag2" ma:index="4" nillable="true" ma:displayName="File description" ma:format="Dropdown" ma:internalName="_x0054_ag2">
      <xsd:complexType>
        <xsd:complexContent>
          <xsd:extension base="dms:MultiChoice">
            <xsd:sequence>
              <xsd:element name="Value" maxOccurs="unbounded" minOccurs="0" nillable="true">
                <xsd:simpleType>
                  <xsd:restriction base="dms:Choice">
                    <xsd:enumeration value="Policy"/>
                    <xsd:enumeration value="Policy - election/political commitment"/>
                    <xsd:enumeration value="Report"/>
                    <xsd:enumeration value="Briefing notes"/>
                    <xsd:enumeration value="Formal correspondence"/>
                    <xsd:enumeration value="Legal advice"/>
                    <xsd:enumeration value="Library"/>
                    <xsd:enumeration value="Media clip"/>
                    <xsd:enumeration value="Meeting"/>
                    <xsd:enumeration value="Member/sponsor update"/>
                    <xsd:enumeration value="Membership lists"/>
                    <xsd:enumeration value="TAP"/>
                    <xsd:enumeration value="Terms of reference"/>
                    <xsd:enumeration value="Speech"/>
                    <xsd:enumeration value="Submission"/>
                    <xsd:enumeration value="Working emails and papers"/>
                    <xsd:enumeration value="File review"/>
                  </xsd:restrict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x0054_ag3" ma:index="13" nillable="true" ma:displayName="Status" ma:internalName="_x0054_ag3">
      <xsd:simpleType>
        <xsd:restriction base="dms:Choice">
          <xsd:enumeration value="Draft"/>
          <xsd:enumeration value="Final"/>
        </xsd:restriction>
      </xsd:simpleType>
    </xsd:element>
    <xsd:element name="_Flow_SignoffStatus" ma:index="16" nillable="true" ma:displayName="Sign-off status" ma:internalName="_x0024_Resources_x003a_core_x002c_Signoff_Status_x003b_">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d50866-ed03-411d-9980-05b867857d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False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x0054_ag1 xmlns="68d36cc7-3fbc-4455-bebb-3a044a67c435" xsi:nil="true"/>
    <_x0054_ag3 xmlns="68d36cc7-3fbc-4455-bebb-3a044a67c435" xsi:nil="true"/>
    <Topic xmlns="68d36cc7-3fbc-4455-bebb-3a044a67c435" xsi:nil="true"/>
    <_x0054_ag2 xmlns="68d36cc7-3fbc-4455-bebb-3a044a67c435" xsi:nil="true"/>
    <_Flow_SignoffStatus xmlns="68d36cc7-3fbc-4455-bebb-3a044a67c435" xsi:nil="true"/>
  </documentManagement>
</p:properties>
</file>

<file path=customXml/itemProps1.xml><?xml version="1.0" encoding="utf-8"?>
<ds:datastoreItem xmlns:ds="http://schemas.openxmlformats.org/officeDocument/2006/customXml" ds:itemID="{D53BAD1E-9A1F-4750-ADE4-3F9C59599B62}"/>
</file>

<file path=customXml/itemProps2.xml><?xml version="1.0" encoding="utf-8"?>
<ds:datastoreItem xmlns:ds="http://schemas.openxmlformats.org/officeDocument/2006/customXml" ds:itemID="{2ECCBDBB-FA66-4536-A94E-67B8725A390F}"/>
</file>

<file path=customXml/itemProps3.xml><?xml version="1.0" encoding="utf-8"?>
<ds:datastoreItem xmlns:ds="http://schemas.openxmlformats.org/officeDocument/2006/customXml" ds:itemID="{1D7AFE4A-AECC-4062-9C20-B60D6FA265EE}"/>
</file>

<file path=customXml/itemProps4.xml><?xml version="1.0" encoding="utf-8"?>
<ds:datastoreItem xmlns:ds="http://schemas.openxmlformats.org/officeDocument/2006/customXml" ds:itemID="{D1430A97-2C5E-4B7A-BE7B-02525C3704D4}"/>
</file>

<file path=docProps/app.xml><?xml version="1.0" encoding="utf-8"?>
<Properties xmlns="http://schemas.openxmlformats.org/officeDocument/2006/extended-properties" xmlns:vt="http://schemas.openxmlformats.org/officeDocument/2006/docPropsVTypes">
  <Template>TM10001105[[fn=Crop]]</Template>
  <TotalTime>129</TotalTime>
  <Words>1011</Words>
  <Application>Microsoft Office PowerPoint</Application>
  <PresentationFormat>Widescreen</PresentationFormat>
  <Paragraphs>55</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Calibri</vt:lpstr>
      <vt:lpstr>Franklin Gothic Book</vt:lpstr>
      <vt:lpstr>Crop</vt:lpstr>
      <vt:lpstr>Empty yard fees</vt:lpstr>
      <vt:lpstr>Container Chain empty park fees have increased on average 61% All empty container parks under Container Chain have increased their fees in September 2020 increasing between 37.5% - 85.5%, averaging a 61% increase</vt:lpstr>
      <vt:lpstr>Empty container park fees under container chain keep on increasing All empty container parks have increased their empty park container fees from between 183% - 856% since inception, averaging 616%</vt:lpstr>
      <vt:lpstr>Empty container park history As you can see from the empty container park history empty yards follow each other in increasing their prices phenomenally</vt:lpstr>
      <vt:lpstr>Empty container park history continued As you can see from the empty container park history empty yards follow each other in increasing their prices phenomenally, the latest 2020 September increase highlights the collusion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&amp; VBS Fees</dc:title>
  <dc:creator>Danielle Whetters</dc:creator>
  <cp:lastModifiedBy>Samuel Marks</cp:lastModifiedBy>
  <cp:revision>19</cp:revision>
  <cp:lastPrinted>2020-08-27T07:33:19Z</cp:lastPrinted>
  <dcterms:created xsi:type="dcterms:W3CDTF">2019-11-25T05:06:20Z</dcterms:created>
  <dcterms:modified xsi:type="dcterms:W3CDTF">2022-02-18T04:57:58Z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0x010100E91A93D7651A1043ACAE1F0C081C11A3</vt:lpwstr>
  </property>
</Properties>
</file>